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binary" PartName="/ppt/metadata"/>
  <Override ContentType="application/vnd.openxmlformats-officedocument.presentationml.notesMaster+xml" PartName="/ppt/notesMasters/notesMaster1.xml"/>
  <Override ContentType="application/vnd.openxmlformats-officedocument.presentationml.presProps+xml" PartName="/ppt/presProps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48" r:id="rId5"/>
    <p:sldMasterId id="2147483661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</p:sldIdLst>
  <p:sldSz cy="6858000" cx="9144000"/>
  <p:notesSz cx="7559675" cy="10691800"/>
  <p:embeddedFontLst>
    <p:embeddedFont>
      <p:font typeface="Roboto"/>
      <p:regular r:id="rId25"/>
      <p:bold r:id="rId26"/>
      <p:italic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:go="http://customooxmlschemas.google.com/" r:id="rId29" roundtripDataSignature="AMtx7mjytj1f7MtWfMmckVuJC5lRDouJp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969F5AB9-F47E-4C1E-A426-6D2E1CDB8AC5}">
  <a:tblStyle styleId="{969F5AB9-F47E-4C1E-A426-6D2E1CDB8AC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26" Type="http://schemas.openxmlformats.org/officeDocument/2006/relationships/font" Target="fonts/Roboto-bold.fntdata"/><Relationship Id="rId25" Type="http://schemas.openxmlformats.org/officeDocument/2006/relationships/font" Target="fonts/Roboto-regular.fntdata"/><Relationship Id="rId28" Type="http://schemas.openxmlformats.org/officeDocument/2006/relationships/font" Target="fonts/Roboto-boldItalic.fntdata"/><Relationship Id="rId27" Type="http://schemas.openxmlformats.org/officeDocument/2006/relationships/font" Target="fonts/Roboto-italic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29" Type="http://customschemas.google.com/relationships/presentationmetadata" Target="metadata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5b666c5baa_0_8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4" name="Google Shape;114;g5b666c5baa_0_8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6d92c57742_0_29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6d92c57742_0_29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6d92c57742_0_55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6d92c57742_0_55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6d92c57742_0_35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6d92c57742_0_35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6d92c57742_0_42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6d92c57742_0_42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6e2741814f_0_42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6e2741814f_0_42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6d92c57742_0_10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6d92c57742_0_10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6ea81a2525_0_26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6ea81a2525_0_26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6ea81a2525_0_35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6ea81a2525_0_35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5b666c5baa_0_1205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3" name="Google Shape;123;g5b666c5baa_0_1205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6d92c57742_0_3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6d92c57742_0_3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6e2741814f_0_10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6e2741814f_0_10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6e44f39b8e_0_3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6e44f39b8e_0_3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59717d3b96_0_1008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6" name="Google Shape;176;g59717d3b96_0_1008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6d92c57742_0_0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6d92c57742_0_0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6d92c57742_0_17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6d92c57742_0_17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6d92c57742_0_23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6d92c57742_0_23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Slide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Content over Content" type="objOverTx">
  <p:cSld name="OBJECT_OVER_TEX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32"/>
          <p:cNvSpPr txBox="1"/>
          <p:nvPr>
            <p:ph type="title"/>
          </p:nvPr>
        </p:nvSpPr>
        <p:spPr>
          <a:xfrm>
            <a:off x="107640" y="44640"/>
            <a:ext cx="8928720" cy="791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32"/>
          <p:cNvSpPr txBox="1"/>
          <p:nvPr>
            <p:ph idx="1" type="body"/>
          </p:nvPr>
        </p:nvSpPr>
        <p:spPr>
          <a:xfrm>
            <a:off x="107640" y="980640"/>
            <a:ext cx="8928720" cy="24728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32"/>
          <p:cNvSpPr txBox="1"/>
          <p:nvPr>
            <p:ph idx="2" type="body"/>
          </p:nvPr>
        </p:nvSpPr>
        <p:spPr>
          <a:xfrm>
            <a:off x="107640" y="3688920"/>
            <a:ext cx="8928720" cy="24728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4 Content" type="fourObj">
  <p:cSld name="FOUR_OBJECTS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3"/>
          <p:cNvSpPr txBox="1"/>
          <p:nvPr>
            <p:ph type="title"/>
          </p:nvPr>
        </p:nvSpPr>
        <p:spPr>
          <a:xfrm>
            <a:off x="107640" y="44640"/>
            <a:ext cx="8928720" cy="791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33"/>
          <p:cNvSpPr txBox="1"/>
          <p:nvPr>
            <p:ph idx="1" type="body"/>
          </p:nvPr>
        </p:nvSpPr>
        <p:spPr>
          <a:xfrm>
            <a:off x="107640" y="980640"/>
            <a:ext cx="4357080" cy="24728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33"/>
          <p:cNvSpPr txBox="1"/>
          <p:nvPr>
            <p:ph idx="2" type="body"/>
          </p:nvPr>
        </p:nvSpPr>
        <p:spPr>
          <a:xfrm>
            <a:off x="4682880" y="980640"/>
            <a:ext cx="4357080" cy="24728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33"/>
          <p:cNvSpPr txBox="1"/>
          <p:nvPr>
            <p:ph idx="3" type="body"/>
          </p:nvPr>
        </p:nvSpPr>
        <p:spPr>
          <a:xfrm>
            <a:off x="107640" y="3688920"/>
            <a:ext cx="4357080" cy="24728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33"/>
          <p:cNvSpPr txBox="1"/>
          <p:nvPr>
            <p:ph idx="4" type="body"/>
          </p:nvPr>
        </p:nvSpPr>
        <p:spPr>
          <a:xfrm>
            <a:off x="4682880" y="3688920"/>
            <a:ext cx="4357080" cy="24728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6 Content">
  <p:cSld name="Title, 6 Content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34"/>
          <p:cNvSpPr txBox="1"/>
          <p:nvPr>
            <p:ph type="title"/>
          </p:nvPr>
        </p:nvSpPr>
        <p:spPr>
          <a:xfrm>
            <a:off x="107640" y="44640"/>
            <a:ext cx="8928720" cy="791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34"/>
          <p:cNvSpPr txBox="1"/>
          <p:nvPr>
            <p:ph idx="1" type="body"/>
          </p:nvPr>
        </p:nvSpPr>
        <p:spPr>
          <a:xfrm>
            <a:off x="107640" y="980640"/>
            <a:ext cx="2874960" cy="24728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34"/>
          <p:cNvSpPr txBox="1"/>
          <p:nvPr>
            <p:ph idx="2" type="body"/>
          </p:nvPr>
        </p:nvSpPr>
        <p:spPr>
          <a:xfrm>
            <a:off x="3126600" y="980640"/>
            <a:ext cx="2874960" cy="24728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34"/>
          <p:cNvSpPr txBox="1"/>
          <p:nvPr>
            <p:ph idx="3" type="body"/>
          </p:nvPr>
        </p:nvSpPr>
        <p:spPr>
          <a:xfrm>
            <a:off x="6145920" y="980640"/>
            <a:ext cx="2874960" cy="24728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34"/>
          <p:cNvSpPr txBox="1"/>
          <p:nvPr>
            <p:ph idx="4" type="body"/>
          </p:nvPr>
        </p:nvSpPr>
        <p:spPr>
          <a:xfrm>
            <a:off x="107640" y="3688920"/>
            <a:ext cx="2874960" cy="24728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34"/>
          <p:cNvSpPr txBox="1"/>
          <p:nvPr>
            <p:ph idx="5" type="body"/>
          </p:nvPr>
        </p:nvSpPr>
        <p:spPr>
          <a:xfrm>
            <a:off x="3126600" y="3688920"/>
            <a:ext cx="2874960" cy="24728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34"/>
          <p:cNvSpPr txBox="1"/>
          <p:nvPr>
            <p:ph idx="6" type="body"/>
          </p:nvPr>
        </p:nvSpPr>
        <p:spPr>
          <a:xfrm>
            <a:off x="6145920" y="3688920"/>
            <a:ext cx="2874960" cy="24728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Slide" type="blank">
  <p:cSld name="BLANK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5"/>
          <p:cNvSpPr txBox="1"/>
          <p:nvPr>
            <p:ph type="title"/>
          </p:nvPr>
        </p:nvSpPr>
        <p:spPr>
          <a:xfrm>
            <a:off x="107640" y="44640"/>
            <a:ext cx="8928720" cy="791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35"/>
          <p:cNvSpPr txBox="1"/>
          <p:nvPr>
            <p:ph idx="1" type="subTitle"/>
          </p:nvPr>
        </p:nvSpPr>
        <p:spPr>
          <a:xfrm>
            <a:off x="107640" y="980640"/>
            <a:ext cx="8928720" cy="51843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Content" type="obj">
  <p:cSld name="OBJEC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6"/>
          <p:cNvSpPr txBox="1"/>
          <p:nvPr>
            <p:ph type="title"/>
          </p:nvPr>
        </p:nvSpPr>
        <p:spPr>
          <a:xfrm>
            <a:off x="107640" y="44640"/>
            <a:ext cx="8928720" cy="791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36"/>
          <p:cNvSpPr txBox="1"/>
          <p:nvPr>
            <p:ph idx="1" type="body"/>
          </p:nvPr>
        </p:nvSpPr>
        <p:spPr>
          <a:xfrm>
            <a:off x="107640" y="980640"/>
            <a:ext cx="8928720" cy="5184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2 Content" type="twoObj">
  <p:cSld name="TWO_OBJECTS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37"/>
          <p:cNvSpPr txBox="1"/>
          <p:nvPr>
            <p:ph type="title"/>
          </p:nvPr>
        </p:nvSpPr>
        <p:spPr>
          <a:xfrm>
            <a:off x="107640" y="44640"/>
            <a:ext cx="8928720" cy="791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37"/>
          <p:cNvSpPr txBox="1"/>
          <p:nvPr>
            <p:ph idx="1" type="body"/>
          </p:nvPr>
        </p:nvSpPr>
        <p:spPr>
          <a:xfrm>
            <a:off x="107640" y="980640"/>
            <a:ext cx="4357080" cy="5184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37"/>
          <p:cNvSpPr txBox="1"/>
          <p:nvPr>
            <p:ph idx="2" type="body"/>
          </p:nvPr>
        </p:nvSpPr>
        <p:spPr>
          <a:xfrm>
            <a:off x="4682880" y="980640"/>
            <a:ext cx="4357080" cy="5184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38"/>
          <p:cNvSpPr txBox="1"/>
          <p:nvPr>
            <p:ph type="title"/>
          </p:nvPr>
        </p:nvSpPr>
        <p:spPr>
          <a:xfrm>
            <a:off x="107640" y="44640"/>
            <a:ext cx="8928720" cy="791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entered Text" type="objOnly">
  <p:cSld name="OBJECT_ONLY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39"/>
          <p:cNvSpPr txBox="1"/>
          <p:nvPr>
            <p:ph idx="1" type="subTitle"/>
          </p:nvPr>
        </p:nvSpPr>
        <p:spPr>
          <a:xfrm>
            <a:off x="107640" y="44640"/>
            <a:ext cx="8928720" cy="36709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2 Content and Content" type="twoObjAndObj">
  <p:cSld name="TWO_OBJECTS_AND_OBJECT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40"/>
          <p:cNvSpPr txBox="1"/>
          <p:nvPr>
            <p:ph type="title"/>
          </p:nvPr>
        </p:nvSpPr>
        <p:spPr>
          <a:xfrm>
            <a:off x="107640" y="44640"/>
            <a:ext cx="8928720" cy="791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40"/>
          <p:cNvSpPr txBox="1"/>
          <p:nvPr>
            <p:ph idx="1" type="body"/>
          </p:nvPr>
        </p:nvSpPr>
        <p:spPr>
          <a:xfrm>
            <a:off x="107640" y="980640"/>
            <a:ext cx="4357080" cy="2472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40"/>
          <p:cNvSpPr txBox="1"/>
          <p:nvPr>
            <p:ph idx="2" type="body"/>
          </p:nvPr>
        </p:nvSpPr>
        <p:spPr>
          <a:xfrm>
            <a:off x="4682880" y="980640"/>
            <a:ext cx="4357080" cy="5184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40"/>
          <p:cNvSpPr txBox="1"/>
          <p:nvPr>
            <p:ph idx="3" type="body"/>
          </p:nvPr>
        </p:nvSpPr>
        <p:spPr>
          <a:xfrm>
            <a:off x="107640" y="3688920"/>
            <a:ext cx="4357080" cy="2472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x">
  <p:cSld name="TITLE_AND_BODY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4"/>
          <p:cNvSpPr txBox="1"/>
          <p:nvPr>
            <p:ph type="title"/>
          </p:nvPr>
        </p:nvSpPr>
        <p:spPr>
          <a:xfrm>
            <a:off x="107640" y="44640"/>
            <a:ext cx="8928720" cy="791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24"/>
          <p:cNvSpPr txBox="1"/>
          <p:nvPr>
            <p:ph idx="1" type="subTitle"/>
          </p:nvPr>
        </p:nvSpPr>
        <p:spPr>
          <a:xfrm>
            <a:off x="107640" y="980640"/>
            <a:ext cx="8928720" cy="51843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Content and 2 Content" type="objAndTwoObj">
  <p:cSld name="OBJECT_AND_TWO_OBJECTS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41"/>
          <p:cNvSpPr txBox="1"/>
          <p:nvPr>
            <p:ph type="title"/>
          </p:nvPr>
        </p:nvSpPr>
        <p:spPr>
          <a:xfrm>
            <a:off x="107640" y="44640"/>
            <a:ext cx="8928720" cy="791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41"/>
          <p:cNvSpPr txBox="1"/>
          <p:nvPr>
            <p:ph idx="1" type="body"/>
          </p:nvPr>
        </p:nvSpPr>
        <p:spPr>
          <a:xfrm>
            <a:off x="107640" y="980640"/>
            <a:ext cx="4357080" cy="5184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41"/>
          <p:cNvSpPr txBox="1"/>
          <p:nvPr>
            <p:ph idx="2" type="body"/>
          </p:nvPr>
        </p:nvSpPr>
        <p:spPr>
          <a:xfrm>
            <a:off x="4682880" y="980640"/>
            <a:ext cx="4357080" cy="2472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41"/>
          <p:cNvSpPr txBox="1"/>
          <p:nvPr>
            <p:ph idx="3" type="body"/>
          </p:nvPr>
        </p:nvSpPr>
        <p:spPr>
          <a:xfrm>
            <a:off x="4682880" y="3688920"/>
            <a:ext cx="4357080" cy="2472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2 Content over Content" type="twoObjOverTx">
  <p:cSld name="TWO_OBJECTS_OVER_TEXT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42"/>
          <p:cNvSpPr txBox="1"/>
          <p:nvPr>
            <p:ph type="title"/>
          </p:nvPr>
        </p:nvSpPr>
        <p:spPr>
          <a:xfrm>
            <a:off x="107640" y="44640"/>
            <a:ext cx="8928720" cy="791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42"/>
          <p:cNvSpPr txBox="1"/>
          <p:nvPr>
            <p:ph idx="1" type="body"/>
          </p:nvPr>
        </p:nvSpPr>
        <p:spPr>
          <a:xfrm>
            <a:off x="107640" y="980640"/>
            <a:ext cx="4357080" cy="2472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42"/>
          <p:cNvSpPr txBox="1"/>
          <p:nvPr>
            <p:ph idx="2" type="body"/>
          </p:nvPr>
        </p:nvSpPr>
        <p:spPr>
          <a:xfrm>
            <a:off x="4682880" y="980640"/>
            <a:ext cx="4357080" cy="2472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42"/>
          <p:cNvSpPr txBox="1"/>
          <p:nvPr>
            <p:ph idx="3" type="body"/>
          </p:nvPr>
        </p:nvSpPr>
        <p:spPr>
          <a:xfrm>
            <a:off x="107640" y="3688920"/>
            <a:ext cx="8928720" cy="2472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Content over Content" type="objOverTx">
  <p:cSld name="OBJECT_OVER_TEXT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43"/>
          <p:cNvSpPr txBox="1"/>
          <p:nvPr>
            <p:ph type="title"/>
          </p:nvPr>
        </p:nvSpPr>
        <p:spPr>
          <a:xfrm>
            <a:off x="107640" y="44640"/>
            <a:ext cx="8928720" cy="791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43"/>
          <p:cNvSpPr txBox="1"/>
          <p:nvPr>
            <p:ph idx="1" type="body"/>
          </p:nvPr>
        </p:nvSpPr>
        <p:spPr>
          <a:xfrm>
            <a:off x="107640" y="980640"/>
            <a:ext cx="8928720" cy="2472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43"/>
          <p:cNvSpPr txBox="1"/>
          <p:nvPr>
            <p:ph idx="2" type="body"/>
          </p:nvPr>
        </p:nvSpPr>
        <p:spPr>
          <a:xfrm>
            <a:off x="107640" y="3688920"/>
            <a:ext cx="8928720" cy="2472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4 Content" type="fourObj">
  <p:cSld name="FOUR_OBJECTS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44"/>
          <p:cNvSpPr txBox="1"/>
          <p:nvPr>
            <p:ph type="title"/>
          </p:nvPr>
        </p:nvSpPr>
        <p:spPr>
          <a:xfrm>
            <a:off x="107640" y="44640"/>
            <a:ext cx="8928720" cy="791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44"/>
          <p:cNvSpPr txBox="1"/>
          <p:nvPr>
            <p:ph idx="1" type="body"/>
          </p:nvPr>
        </p:nvSpPr>
        <p:spPr>
          <a:xfrm>
            <a:off x="107640" y="980640"/>
            <a:ext cx="4357080" cy="2472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44"/>
          <p:cNvSpPr txBox="1"/>
          <p:nvPr>
            <p:ph idx="2" type="body"/>
          </p:nvPr>
        </p:nvSpPr>
        <p:spPr>
          <a:xfrm>
            <a:off x="4682880" y="980640"/>
            <a:ext cx="4357080" cy="2472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44"/>
          <p:cNvSpPr txBox="1"/>
          <p:nvPr>
            <p:ph idx="3" type="body"/>
          </p:nvPr>
        </p:nvSpPr>
        <p:spPr>
          <a:xfrm>
            <a:off x="107640" y="3688920"/>
            <a:ext cx="4357080" cy="2472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44"/>
          <p:cNvSpPr txBox="1"/>
          <p:nvPr>
            <p:ph idx="4" type="body"/>
          </p:nvPr>
        </p:nvSpPr>
        <p:spPr>
          <a:xfrm>
            <a:off x="4682880" y="3688920"/>
            <a:ext cx="4357080" cy="2472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6 Content">
  <p:cSld name="Title, 6 Content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45"/>
          <p:cNvSpPr txBox="1"/>
          <p:nvPr>
            <p:ph type="title"/>
          </p:nvPr>
        </p:nvSpPr>
        <p:spPr>
          <a:xfrm>
            <a:off x="107640" y="44640"/>
            <a:ext cx="8928720" cy="791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45"/>
          <p:cNvSpPr txBox="1"/>
          <p:nvPr>
            <p:ph idx="1" type="body"/>
          </p:nvPr>
        </p:nvSpPr>
        <p:spPr>
          <a:xfrm>
            <a:off x="107640" y="980640"/>
            <a:ext cx="2874960" cy="2472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45"/>
          <p:cNvSpPr txBox="1"/>
          <p:nvPr>
            <p:ph idx="2" type="body"/>
          </p:nvPr>
        </p:nvSpPr>
        <p:spPr>
          <a:xfrm>
            <a:off x="3126600" y="980640"/>
            <a:ext cx="2874960" cy="2472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45"/>
          <p:cNvSpPr txBox="1"/>
          <p:nvPr>
            <p:ph idx="3" type="body"/>
          </p:nvPr>
        </p:nvSpPr>
        <p:spPr>
          <a:xfrm>
            <a:off x="6145920" y="980640"/>
            <a:ext cx="2874960" cy="2472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45"/>
          <p:cNvSpPr txBox="1"/>
          <p:nvPr>
            <p:ph idx="4" type="body"/>
          </p:nvPr>
        </p:nvSpPr>
        <p:spPr>
          <a:xfrm>
            <a:off x="107640" y="3688920"/>
            <a:ext cx="2874960" cy="2472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45"/>
          <p:cNvSpPr txBox="1"/>
          <p:nvPr>
            <p:ph idx="5" type="body"/>
          </p:nvPr>
        </p:nvSpPr>
        <p:spPr>
          <a:xfrm>
            <a:off x="3126600" y="3688920"/>
            <a:ext cx="2874960" cy="2472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45"/>
          <p:cNvSpPr txBox="1"/>
          <p:nvPr>
            <p:ph idx="6" type="body"/>
          </p:nvPr>
        </p:nvSpPr>
        <p:spPr>
          <a:xfrm>
            <a:off x="6145920" y="3688920"/>
            <a:ext cx="2874960" cy="2472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Content" type="obj">
  <p:cSld name="OBJEC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5"/>
          <p:cNvSpPr txBox="1"/>
          <p:nvPr>
            <p:ph type="title"/>
          </p:nvPr>
        </p:nvSpPr>
        <p:spPr>
          <a:xfrm>
            <a:off x="107640" y="44640"/>
            <a:ext cx="8928720" cy="791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5"/>
          <p:cNvSpPr txBox="1"/>
          <p:nvPr>
            <p:ph idx="1" type="body"/>
          </p:nvPr>
        </p:nvSpPr>
        <p:spPr>
          <a:xfrm>
            <a:off x="107640" y="980640"/>
            <a:ext cx="8928720" cy="51843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2 Content" type="twoObj">
  <p:cSld name="TWO_OBJECTS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26"/>
          <p:cNvSpPr txBox="1"/>
          <p:nvPr>
            <p:ph type="title"/>
          </p:nvPr>
        </p:nvSpPr>
        <p:spPr>
          <a:xfrm>
            <a:off x="107640" y="44640"/>
            <a:ext cx="8928720" cy="791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6"/>
          <p:cNvSpPr txBox="1"/>
          <p:nvPr>
            <p:ph idx="1" type="body"/>
          </p:nvPr>
        </p:nvSpPr>
        <p:spPr>
          <a:xfrm>
            <a:off x="107640" y="980640"/>
            <a:ext cx="4357080" cy="51843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26"/>
          <p:cNvSpPr txBox="1"/>
          <p:nvPr>
            <p:ph idx="2" type="body"/>
          </p:nvPr>
        </p:nvSpPr>
        <p:spPr>
          <a:xfrm>
            <a:off x="4682880" y="980640"/>
            <a:ext cx="4357080" cy="51843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27"/>
          <p:cNvSpPr txBox="1"/>
          <p:nvPr>
            <p:ph type="title"/>
          </p:nvPr>
        </p:nvSpPr>
        <p:spPr>
          <a:xfrm>
            <a:off x="107640" y="44640"/>
            <a:ext cx="8928720" cy="791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entered Text" type="objOnly">
  <p:cSld name="OBJECT_ONLY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28"/>
          <p:cNvSpPr txBox="1"/>
          <p:nvPr>
            <p:ph idx="1" type="subTitle"/>
          </p:nvPr>
        </p:nvSpPr>
        <p:spPr>
          <a:xfrm>
            <a:off x="107640" y="44640"/>
            <a:ext cx="8928720" cy="36709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2 Content and Content" type="twoObjAndObj">
  <p:cSld name="TWO_OBJECTS_AND_OBJECT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29"/>
          <p:cNvSpPr txBox="1"/>
          <p:nvPr>
            <p:ph type="title"/>
          </p:nvPr>
        </p:nvSpPr>
        <p:spPr>
          <a:xfrm>
            <a:off x="107640" y="44640"/>
            <a:ext cx="8928720" cy="791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29"/>
          <p:cNvSpPr txBox="1"/>
          <p:nvPr>
            <p:ph idx="1" type="body"/>
          </p:nvPr>
        </p:nvSpPr>
        <p:spPr>
          <a:xfrm>
            <a:off x="107640" y="980640"/>
            <a:ext cx="4357080" cy="24728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29"/>
          <p:cNvSpPr txBox="1"/>
          <p:nvPr>
            <p:ph idx="2" type="body"/>
          </p:nvPr>
        </p:nvSpPr>
        <p:spPr>
          <a:xfrm>
            <a:off x="4682880" y="980640"/>
            <a:ext cx="4357080" cy="51843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29"/>
          <p:cNvSpPr txBox="1"/>
          <p:nvPr>
            <p:ph idx="3" type="body"/>
          </p:nvPr>
        </p:nvSpPr>
        <p:spPr>
          <a:xfrm>
            <a:off x="107640" y="3688920"/>
            <a:ext cx="4357080" cy="24728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Content and 2 Content" type="objAndTwoObj">
  <p:cSld name="OBJECT_AND_TWO_OBJECT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30"/>
          <p:cNvSpPr txBox="1"/>
          <p:nvPr>
            <p:ph type="title"/>
          </p:nvPr>
        </p:nvSpPr>
        <p:spPr>
          <a:xfrm>
            <a:off x="107640" y="44640"/>
            <a:ext cx="8928720" cy="791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30"/>
          <p:cNvSpPr txBox="1"/>
          <p:nvPr>
            <p:ph idx="1" type="body"/>
          </p:nvPr>
        </p:nvSpPr>
        <p:spPr>
          <a:xfrm>
            <a:off x="107640" y="980640"/>
            <a:ext cx="4357080" cy="51843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30"/>
          <p:cNvSpPr txBox="1"/>
          <p:nvPr>
            <p:ph idx="2" type="body"/>
          </p:nvPr>
        </p:nvSpPr>
        <p:spPr>
          <a:xfrm>
            <a:off x="4682880" y="980640"/>
            <a:ext cx="4357080" cy="24728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30"/>
          <p:cNvSpPr txBox="1"/>
          <p:nvPr>
            <p:ph idx="3" type="body"/>
          </p:nvPr>
        </p:nvSpPr>
        <p:spPr>
          <a:xfrm>
            <a:off x="4682880" y="3688920"/>
            <a:ext cx="4357080" cy="24728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2 Content over Content" type="twoObjOverTx">
  <p:cSld name="TWO_OBJECTS_OVER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31"/>
          <p:cNvSpPr txBox="1"/>
          <p:nvPr>
            <p:ph type="title"/>
          </p:nvPr>
        </p:nvSpPr>
        <p:spPr>
          <a:xfrm>
            <a:off x="107640" y="44640"/>
            <a:ext cx="8928720" cy="791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31"/>
          <p:cNvSpPr txBox="1"/>
          <p:nvPr>
            <p:ph idx="1" type="body"/>
          </p:nvPr>
        </p:nvSpPr>
        <p:spPr>
          <a:xfrm>
            <a:off x="107640" y="980640"/>
            <a:ext cx="4357080" cy="24728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31"/>
          <p:cNvSpPr txBox="1"/>
          <p:nvPr>
            <p:ph idx="2" type="body"/>
          </p:nvPr>
        </p:nvSpPr>
        <p:spPr>
          <a:xfrm>
            <a:off x="4682880" y="980640"/>
            <a:ext cx="4357080" cy="24728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31"/>
          <p:cNvSpPr txBox="1"/>
          <p:nvPr>
            <p:ph idx="3" type="body"/>
          </p:nvPr>
        </p:nvSpPr>
        <p:spPr>
          <a:xfrm>
            <a:off x="107640" y="3688920"/>
            <a:ext cx="8928720" cy="24728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3" Type="http://schemas.openxmlformats.org/officeDocument/2006/relationships/theme" Target="../theme/theme3.xml"/><Relationship Id="rId1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0"/>
          <p:cNvSpPr/>
          <p:nvPr/>
        </p:nvSpPr>
        <p:spPr>
          <a:xfrm>
            <a:off x="3048120" y="6095520"/>
            <a:ext cx="6095520" cy="487080"/>
          </a:xfrm>
          <a:prstGeom prst="rect">
            <a:avLst/>
          </a:prstGeom>
          <a:solidFill>
            <a:schemeClr val="lt1">
              <a:alpha val="74509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7;p20"/>
          <p:cNvSpPr txBox="1"/>
          <p:nvPr>
            <p:ph type="title"/>
          </p:nvPr>
        </p:nvSpPr>
        <p:spPr>
          <a:xfrm>
            <a:off x="3722760" y="1631880"/>
            <a:ext cx="5026680" cy="2998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20"/>
          <p:cNvSpPr/>
          <p:nvPr/>
        </p:nvSpPr>
        <p:spPr>
          <a:xfrm>
            <a:off x="0" y="6095520"/>
            <a:ext cx="3047760" cy="487080"/>
          </a:xfrm>
          <a:prstGeom prst="rect">
            <a:avLst/>
          </a:prstGeom>
          <a:solidFill>
            <a:srgbClr val="004890">
              <a:alpha val="4941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9;p20"/>
          <p:cNvSpPr txBox="1"/>
          <p:nvPr>
            <p:ph idx="1" type="body"/>
          </p:nvPr>
        </p:nvSpPr>
        <p:spPr>
          <a:xfrm>
            <a:off x="244440" y="6095520"/>
            <a:ext cx="2441160" cy="4870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" name="Google Shape;10;p20"/>
          <p:cNvSpPr txBox="1"/>
          <p:nvPr>
            <p:ph idx="2" type="body"/>
          </p:nvPr>
        </p:nvSpPr>
        <p:spPr>
          <a:xfrm>
            <a:off x="3722760" y="6095520"/>
            <a:ext cx="5026680" cy="4870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22"/>
          <p:cNvSpPr txBox="1"/>
          <p:nvPr>
            <p:ph type="title"/>
          </p:nvPr>
        </p:nvSpPr>
        <p:spPr>
          <a:xfrm>
            <a:off x="107640" y="44640"/>
            <a:ext cx="8928720" cy="79164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22"/>
          <p:cNvSpPr txBox="1"/>
          <p:nvPr>
            <p:ph idx="1" type="body"/>
          </p:nvPr>
        </p:nvSpPr>
        <p:spPr>
          <a:xfrm>
            <a:off x="107640" y="980640"/>
            <a:ext cx="8928720" cy="5184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" name="Google Shape;62;p22"/>
          <p:cNvSpPr txBox="1"/>
          <p:nvPr>
            <p:ph idx="11" type="ftr"/>
          </p:nvPr>
        </p:nvSpPr>
        <p:spPr>
          <a:xfrm>
            <a:off x="2195640" y="6356520"/>
            <a:ext cx="6337080" cy="41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3" name="Google Shape;63;p22"/>
          <p:cNvSpPr txBox="1"/>
          <p:nvPr>
            <p:ph idx="12" type="sldNum"/>
          </p:nvPr>
        </p:nvSpPr>
        <p:spPr>
          <a:xfrm>
            <a:off x="8604360" y="6357960"/>
            <a:ext cx="442440" cy="41256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Relationship Id="rId4" Type="http://schemas.openxmlformats.org/officeDocument/2006/relationships/image" Target="../media/image9.png"/><Relationship Id="rId5" Type="http://schemas.openxmlformats.org/officeDocument/2006/relationships/image" Target="../media/image13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1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png"/><Relationship Id="rId4" Type="http://schemas.openxmlformats.org/officeDocument/2006/relationships/image" Target="../media/image16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0.png"/><Relationship Id="rId4" Type="http://schemas.openxmlformats.org/officeDocument/2006/relationships/image" Target="../media/image2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1.png"/><Relationship Id="rId4" Type="http://schemas.openxmlformats.org/officeDocument/2006/relationships/image" Target="../media/image2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2.png"/><Relationship Id="rId4" Type="http://schemas.openxmlformats.org/officeDocument/2006/relationships/image" Target="../media/image2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8.png"/><Relationship Id="rId5" Type="http://schemas.openxmlformats.org/officeDocument/2006/relationships/image" Target="../media/image27.png"/><Relationship Id="rId6" Type="http://schemas.openxmlformats.org/officeDocument/2006/relationships/image" Target="../media/image26.png"/><Relationship Id="rId7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5b666c5baa_0_8"/>
          <p:cNvSpPr txBox="1"/>
          <p:nvPr/>
        </p:nvSpPr>
        <p:spPr>
          <a:xfrm>
            <a:off x="3722750" y="1652100"/>
            <a:ext cx="5026800" cy="17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</a:pPr>
            <a:r>
              <a:rPr b="1" lang="en-US" sz="5200">
                <a:solidFill>
                  <a:srgbClr val="004890"/>
                </a:solidFill>
                <a:latin typeface="Calibri"/>
                <a:ea typeface="Calibri"/>
                <a:cs typeface="Calibri"/>
                <a:sym typeface="Calibri"/>
              </a:rPr>
              <a:t>   Autodeploy</a:t>
            </a:r>
            <a:endParaRPr b="0" i="0" sz="5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g5b666c5baa_0_8"/>
          <p:cNvSpPr txBox="1"/>
          <p:nvPr/>
        </p:nvSpPr>
        <p:spPr>
          <a:xfrm>
            <a:off x="3722760" y="5224015"/>
            <a:ext cx="5026800" cy="116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Lenovo-BSC collaboration</a:t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g5b666c5baa_0_8"/>
          <p:cNvSpPr txBox="1"/>
          <p:nvPr/>
        </p:nvSpPr>
        <p:spPr>
          <a:xfrm>
            <a:off x="244440" y="6095520"/>
            <a:ext cx="2441100" cy="48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January</a:t>
            </a:r>
            <a:r>
              <a:rPr b="0" i="0" lang="en-US" sz="2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20</a:t>
            </a:r>
            <a:r>
              <a:rPr lang="en-US"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20</a:t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g5b666c5baa_0_8"/>
          <p:cNvSpPr txBox="1"/>
          <p:nvPr/>
        </p:nvSpPr>
        <p:spPr>
          <a:xfrm>
            <a:off x="3722760" y="6095520"/>
            <a:ext cx="5026800" cy="48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g5b666c5baa_0_8"/>
          <p:cNvSpPr txBox="1"/>
          <p:nvPr/>
        </p:nvSpPr>
        <p:spPr>
          <a:xfrm>
            <a:off x="3510275" y="3083850"/>
            <a:ext cx="4752600" cy="95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</a:pPr>
            <a:r>
              <a:rPr b="1" lang="en-US" sz="2400">
                <a:solidFill>
                  <a:srgbClr val="004890"/>
                </a:solidFill>
                <a:latin typeface="Calibri"/>
                <a:ea typeface="Calibri"/>
                <a:cs typeface="Calibri"/>
                <a:sym typeface="Calibri"/>
              </a:rPr>
              <a:t>Scalable library for end-to-end </a:t>
            </a:r>
            <a:endParaRPr b="1" sz="2400">
              <a:solidFill>
                <a:srgbClr val="00489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</a:pPr>
            <a:r>
              <a:rPr b="1" lang="en-US" sz="2400">
                <a:solidFill>
                  <a:srgbClr val="004890"/>
                </a:solidFill>
                <a:latin typeface="Calibri"/>
                <a:ea typeface="Calibri"/>
                <a:cs typeface="Calibri"/>
                <a:sym typeface="Calibri"/>
              </a:rPr>
              <a:t>ML </a:t>
            </a:r>
            <a:r>
              <a:rPr b="1" lang="en-US" sz="2400">
                <a:solidFill>
                  <a:srgbClr val="004890"/>
                </a:solidFill>
                <a:latin typeface="Calibri"/>
                <a:ea typeface="Calibri"/>
                <a:cs typeface="Calibri"/>
                <a:sym typeface="Calibri"/>
              </a:rPr>
              <a:t>workflow management</a:t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6d92c57742_0_29"/>
          <p:cNvSpPr txBox="1"/>
          <p:nvPr/>
        </p:nvSpPr>
        <p:spPr>
          <a:xfrm>
            <a:off x="91450" y="-20151"/>
            <a:ext cx="89286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>
                <a:solidFill>
                  <a:srgbClr val="124484"/>
                </a:solidFill>
                <a:latin typeface="Calibri"/>
                <a:ea typeface="Calibri"/>
                <a:cs typeface="Calibri"/>
                <a:sym typeface="Calibri"/>
              </a:rPr>
              <a:t>Checking: </a:t>
            </a:r>
            <a:r>
              <a:rPr lang="en-US" sz="2400">
                <a:solidFill>
                  <a:srgbClr val="124484"/>
                </a:solidFill>
                <a:latin typeface="Calibri"/>
                <a:ea typeface="Calibri"/>
                <a:cs typeface="Calibri"/>
                <a:sym typeface="Calibri"/>
              </a:rPr>
              <a:t>supervise workflow’s behaviour in production</a:t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2" name="Google Shape;212;g6d92c57742_0_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3084325"/>
            <a:ext cx="4247999" cy="3668575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g6d92c57742_0_29"/>
          <p:cNvSpPr txBox="1"/>
          <p:nvPr/>
        </p:nvSpPr>
        <p:spPr>
          <a:xfrm>
            <a:off x="5181150" y="2552300"/>
            <a:ext cx="30489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en-US" sz="1600">
                <a:solidFill>
                  <a:srgbClr val="124484"/>
                </a:solidFill>
                <a:latin typeface="Calibri"/>
                <a:ea typeface="Calibri"/>
                <a:cs typeface="Calibri"/>
                <a:sym typeface="Calibri"/>
              </a:rPr>
              <a:t>Any plugin is supposed to be run in real time</a:t>
            </a:r>
            <a:endParaRPr b="1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" name="Google Shape;214;g6d92c57742_0_29"/>
          <p:cNvSpPr txBox="1"/>
          <p:nvPr/>
        </p:nvSpPr>
        <p:spPr>
          <a:xfrm>
            <a:off x="5150475" y="978500"/>
            <a:ext cx="30489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1" lang="en-US" sz="1800">
                <a:solidFill>
                  <a:srgbClr val="124484"/>
                </a:solidFill>
                <a:latin typeface="Calibri"/>
                <a:ea typeface="Calibri"/>
                <a:cs typeface="Calibri"/>
                <a:sym typeface="Calibri"/>
              </a:rPr>
              <a:t>Custom plugins can be added to check the behaviour of any workflow: for sanity, integrity, anomaly, interpretability, etc.</a:t>
            </a:r>
            <a:endParaRPr b="1" i="1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5" name="Google Shape;215;g6d92c57742_0_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8906" y="5310549"/>
            <a:ext cx="4081463" cy="13422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g6d92c57742_0_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5575" y="5299175"/>
            <a:ext cx="4048125" cy="1364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g6d92c57742_0_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7475" y="5312825"/>
            <a:ext cx="3997426" cy="136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g6d92c57742_0_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85493" y="3759875"/>
            <a:ext cx="3909407" cy="134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g6d92c57742_0_2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85500" y="2050225"/>
            <a:ext cx="3909400" cy="1392250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g6d92c57742_0_29"/>
          <p:cNvSpPr txBox="1"/>
          <p:nvPr/>
        </p:nvSpPr>
        <p:spPr>
          <a:xfrm>
            <a:off x="774825" y="987898"/>
            <a:ext cx="2491200" cy="104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en-US" sz="1600">
                <a:solidFill>
                  <a:srgbClr val="124484"/>
                </a:solidFill>
                <a:latin typeface="Calibri"/>
                <a:ea typeface="Calibri"/>
                <a:cs typeface="Calibri"/>
                <a:sym typeface="Calibri"/>
              </a:rPr>
              <a:t>Early  drift distribution  detector (built-in function)</a:t>
            </a:r>
            <a:endParaRPr b="1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6d92c57742_0_55"/>
          <p:cNvSpPr txBox="1"/>
          <p:nvPr/>
        </p:nvSpPr>
        <p:spPr>
          <a:xfrm>
            <a:off x="91450" y="-20151"/>
            <a:ext cx="89286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>
                <a:solidFill>
                  <a:srgbClr val="124484"/>
                </a:solidFill>
                <a:latin typeface="Calibri"/>
                <a:ea typeface="Calibri"/>
                <a:cs typeface="Calibri"/>
                <a:sym typeface="Calibri"/>
              </a:rPr>
              <a:t>Early drift distribution detector: architecture</a:t>
            </a:r>
            <a:endParaRPr b="0" i="0" sz="3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6" name="Google Shape;226;g6d92c57742_0_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450" y="1958550"/>
            <a:ext cx="4562324" cy="2213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g6d92c57742_0_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09225" y="1958550"/>
            <a:ext cx="3810171" cy="2213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g6d92c57742_0_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4884250"/>
            <a:ext cx="3115350" cy="182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g6d92c57742_0_5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97300" y="4814537"/>
            <a:ext cx="5122101" cy="1960900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g6d92c57742_0_55"/>
          <p:cNvSpPr txBox="1"/>
          <p:nvPr/>
        </p:nvSpPr>
        <p:spPr>
          <a:xfrm>
            <a:off x="1012350" y="4554525"/>
            <a:ext cx="2149800" cy="3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g6d92c57742_0_55"/>
          <p:cNvSpPr txBox="1"/>
          <p:nvPr/>
        </p:nvSpPr>
        <p:spPr>
          <a:xfrm>
            <a:off x="5722425" y="4554525"/>
            <a:ext cx="2149800" cy="3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g6d92c57742_0_55"/>
          <p:cNvSpPr txBox="1"/>
          <p:nvPr/>
        </p:nvSpPr>
        <p:spPr>
          <a:xfrm>
            <a:off x="942963" y="1528075"/>
            <a:ext cx="2859300" cy="3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en-US">
                <a:solidFill>
                  <a:srgbClr val="124484"/>
                </a:solidFill>
                <a:latin typeface="Calibri"/>
                <a:ea typeface="Calibri"/>
                <a:cs typeface="Calibri"/>
                <a:sym typeface="Calibri"/>
              </a:rPr>
              <a:t>Input</a:t>
            </a:r>
            <a:endParaRPr b="1" i="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g6d92c57742_0_55"/>
          <p:cNvSpPr txBox="1"/>
          <p:nvPr/>
        </p:nvSpPr>
        <p:spPr>
          <a:xfrm>
            <a:off x="5850925" y="1604275"/>
            <a:ext cx="2859300" cy="3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en-US">
                <a:solidFill>
                  <a:srgbClr val="124484"/>
                </a:solidFill>
                <a:latin typeface="Calibri"/>
                <a:ea typeface="Calibri"/>
                <a:cs typeface="Calibri"/>
                <a:sym typeface="Calibri"/>
              </a:rPr>
              <a:t>Output</a:t>
            </a:r>
            <a:endParaRPr b="1" i="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g6d92c57742_0_55"/>
          <p:cNvSpPr txBox="1"/>
          <p:nvPr/>
        </p:nvSpPr>
        <p:spPr>
          <a:xfrm>
            <a:off x="587700" y="4585550"/>
            <a:ext cx="3264000" cy="40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rgbClr val="124484"/>
                </a:solidFill>
                <a:latin typeface="Calibri"/>
                <a:ea typeface="Calibri"/>
                <a:cs typeface="Calibri"/>
                <a:sym typeface="Calibri"/>
              </a:rPr>
              <a:t>Naive Autoencoder</a:t>
            </a:r>
            <a:endParaRPr b="1">
              <a:solidFill>
                <a:srgbClr val="12448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>
              <a:solidFill>
                <a:srgbClr val="12448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Google Shape;235;g6d92c57742_0_55"/>
          <p:cNvSpPr txBox="1"/>
          <p:nvPr/>
        </p:nvSpPr>
        <p:spPr>
          <a:xfrm>
            <a:off x="5386150" y="4489250"/>
            <a:ext cx="3264000" cy="40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rgbClr val="124484"/>
                </a:solidFill>
                <a:latin typeface="Calibri"/>
                <a:ea typeface="Calibri"/>
                <a:cs typeface="Calibri"/>
                <a:sym typeface="Calibri"/>
              </a:rPr>
              <a:t>LSTM Autoencoder</a:t>
            </a:r>
            <a:endParaRPr b="1">
              <a:solidFill>
                <a:srgbClr val="12448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" name="Google Shape;236;g6d92c57742_0_55"/>
          <p:cNvSpPr txBox="1"/>
          <p:nvPr/>
        </p:nvSpPr>
        <p:spPr>
          <a:xfrm>
            <a:off x="3441825" y="683100"/>
            <a:ext cx="2859300" cy="104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en-US">
                <a:solidFill>
                  <a:srgbClr val="124484"/>
                </a:solidFill>
                <a:latin typeface="Calibri"/>
                <a:ea typeface="Calibri"/>
                <a:cs typeface="Calibri"/>
                <a:sym typeface="Calibri"/>
              </a:rPr>
              <a:t>Reconstruction error is calculated to measure how different is a new distribution from the original one</a:t>
            </a:r>
            <a:endParaRPr b="1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6d92c57742_0_35"/>
          <p:cNvSpPr txBox="1"/>
          <p:nvPr/>
        </p:nvSpPr>
        <p:spPr>
          <a:xfrm>
            <a:off x="91450" y="-20151"/>
            <a:ext cx="89286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>
                <a:solidFill>
                  <a:srgbClr val="124484"/>
                </a:solidFill>
                <a:latin typeface="Calibri"/>
                <a:ea typeface="Calibri"/>
                <a:cs typeface="Calibri"/>
                <a:sym typeface="Calibri"/>
              </a:rPr>
              <a:t>Deployment integration: Docker compose</a:t>
            </a:r>
            <a:endParaRPr b="0" i="0" sz="3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" name="Google Shape;242;g6d92c57742_0_35"/>
          <p:cNvSpPr txBox="1"/>
          <p:nvPr/>
        </p:nvSpPr>
        <p:spPr>
          <a:xfrm>
            <a:off x="215400" y="608949"/>
            <a:ext cx="89286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3" name="Google Shape;243;g6d92c57742_0_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400" y="1899700"/>
            <a:ext cx="4141624" cy="2228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g6d92c57742_0_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14224" y="1390449"/>
            <a:ext cx="3839670" cy="5315152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g6d92c57742_0_35"/>
          <p:cNvSpPr txBox="1"/>
          <p:nvPr/>
        </p:nvSpPr>
        <p:spPr>
          <a:xfrm>
            <a:off x="1232108" y="4242575"/>
            <a:ext cx="16146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1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Source: </a:t>
            </a:r>
            <a:r>
              <a:rPr i="1" lang="en-US" sz="1000"/>
              <a:t>medium.com</a:t>
            </a:r>
            <a:endParaRPr b="0" i="1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g6d92c57742_0_35"/>
          <p:cNvSpPr txBox="1"/>
          <p:nvPr/>
        </p:nvSpPr>
        <p:spPr>
          <a:xfrm>
            <a:off x="689075" y="1441950"/>
            <a:ext cx="2859300" cy="3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en-US">
                <a:solidFill>
                  <a:srgbClr val="124484"/>
                </a:solidFill>
                <a:latin typeface="Calibri"/>
                <a:ea typeface="Calibri"/>
                <a:cs typeface="Calibri"/>
                <a:sym typeface="Calibri"/>
              </a:rPr>
              <a:t>Docker compose behaviour</a:t>
            </a:r>
            <a:endParaRPr b="1" i="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Google Shape;247;g6d92c57742_0_35"/>
          <p:cNvSpPr txBox="1"/>
          <p:nvPr/>
        </p:nvSpPr>
        <p:spPr>
          <a:xfrm>
            <a:off x="5304413" y="980125"/>
            <a:ext cx="2859300" cy="3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en-US">
                <a:solidFill>
                  <a:srgbClr val="124484"/>
                </a:solidFill>
                <a:latin typeface="Calibri"/>
                <a:ea typeface="Calibri"/>
                <a:cs typeface="Calibri"/>
                <a:sym typeface="Calibri"/>
              </a:rPr>
              <a:t>docker-compose.yml</a:t>
            </a:r>
            <a:endParaRPr b="1" i="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g6d92c57742_0_35"/>
          <p:cNvSpPr txBox="1"/>
          <p:nvPr/>
        </p:nvSpPr>
        <p:spPr>
          <a:xfrm>
            <a:off x="845350" y="5074625"/>
            <a:ext cx="2859300" cy="14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1" lang="en-US" sz="1800">
                <a:solidFill>
                  <a:srgbClr val="124484"/>
                </a:solidFill>
                <a:latin typeface="Calibri"/>
                <a:ea typeface="Calibri"/>
                <a:cs typeface="Calibri"/>
                <a:sym typeface="Calibri"/>
              </a:rPr>
              <a:t>Once finished defining the workflows, they can be saved as a docker-compose file</a:t>
            </a:r>
            <a:endParaRPr b="1" i="1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6d92c57742_0_42"/>
          <p:cNvSpPr txBox="1"/>
          <p:nvPr/>
        </p:nvSpPr>
        <p:spPr>
          <a:xfrm>
            <a:off x="91450" y="-20151"/>
            <a:ext cx="89286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Deployment i</a:t>
            </a:r>
            <a:r>
              <a:rPr lang="en-US" sz="3000">
                <a:solidFill>
                  <a:srgbClr val="124484"/>
                </a:solidFill>
                <a:latin typeface="Calibri"/>
                <a:ea typeface="Calibri"/>
                <a:cs typeface="Calibri"/>
                <a:sym typeface="Calibri"/>
              </a:rPr>
              <a:t>ntegration: Docker Swarm</a:t>
            </a:r>
            <a:endParaRPr b="0" i="0" sz="3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4" name="Google Shape;254;g6d92c57742_0_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2838" y="5130700"/>
            <a:ext cx="8093725" cy="149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g6d92c57742_0_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4525" y="1440650"/>
            <a:ext cx="4497976" cy="3103601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g6d92c57742_0_42"/>
          <p:cNvSpPr txBox="1"/>
          <p:nvPr/>
        </p:nvSpPr>
        <p:spPr>
          <a:xfrm>
            <a:off x="2133150" y="1031025"/>
            <a:ext cx="2859300" cy="3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en-US">
                <a:solidFill>
                  <a:srgbClr val="124484"/>
                </a:solidFill>
                <a:latin typeface="Calibri"/>
                <a:ea typeface="Calibri"/>
                <a:cs typeface="Calibri"/>
                <a:sym typeface="Calibri"/>
              </a:rPr>
              <a:t>Docker Swarm behaviour</a:t>
            </a:r>
            <a:endParaRPr b="1" i="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Google Shape;257;g6d92c57742_0_42"/>
          <p:cNvSpPr txBox="1"/>
          <p:nvPr/>
        </p:nvSpPr>
        <p:spPr>
          <a:xfrm>
            <a:off x="5080108" y="4018275"/>
            <a:ext cx="16146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1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Source: </a:t>
            </a:r>
            <a:r>
              <a:rPr i="1" lang="en-US" sz="1000"/>
              <a:t> filepicker.io</a:t>
            </a:r>
            <a:endParaRPr b="0" i="1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Google Shape;258;g6d92c57742_0_42"/>
          <p:cNvSpPr txBox="1"/>
          <p:nvPr/>
        </p:nvSpPr>
        <p:spPr>
          <a:xfrm>
            <a:off x="3250038" y="4665725"/>
            <a:ext cx="2859300" cy="3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en-US">
                <a:solidFill>
                  <a:srgbClr val="124484"/>
                </a:solidFill>
                <a:latin typeface="Calibri"/>
                <a:ea typeface="Calibri"/>
                <a:cs typeface="Calibri"/>
                <a:sym typeface="Calibri"/>
              </a:rPr>
              <a:t>Docker Swarm console</a:t>
            </a:r>
            <a:endParaRPr b="1" i="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" name="Google Shape;259;g6d92c57742_0_42"/>
          <p:cNvSpPr txBox="1"/>
          <p:nvPr/>
        </p:nvSpPr>
        <p:spPr>
          <a:xfrm>
            <a:off x="5765900" y="1440650"/>
            <a:ext cx="2859300" cy="14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1" lang="en-US" sz="1800">
                <a:solidFill>
                  <a:srgbClr val="124484"/>
                </a:solidFill>
                <a:latin typeface="Calibri"/>
                <a:ea typeface="Calibri"/>
                <a:cs typeface="Calibri"/>
                <a:sym typeface="Calibri"/>
              </a:rPr>
              <a:t>Autodeploy provides a docker-stack file to deploy a swarm cluster to schedule the workflows.</a:t>
            </a:r>
            <a:endParaRPr b="1" i="1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6e2741814f_0_42"/>
          <p:cNvSpPr txBox="1"/>
          <p:nvPr/>
        </p:nvSpPr>
        <p:spPr>
          <a:xfrm>
            <a:off x="91450" y="-20151"/>
            <a:ext cx="89286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>
                <a:solidFill>
                  <a:srgbClr val="124484"/>
                </a:solidFill>
                <a:latin typeface="Calibri"/>
                <a:ea typeface="Calibri"/>
                <a:cs typeface="Calibri"/>
                <a:sym typeface="Calibri"/>
              </a:rPr>
              <a:t>Deployment i</a:t>
            </a:r>
            <a:r>
              <a:rPr lang="en-US" sz="3000">
                <a:solidFill>
                  <a:srgbClr val="124484"/>
                </a:solidFill>
                <a:latin typeface="Calibri"/>
                <a:ea typeface="Calibri"/>
                <a:cs typeface="Calibri"/>
                <a:sym typeface="Calibri"/>
              </a:rPr>
              <a:t>ntegration: Kubernetes</a:t>
            </a:r>
            <a:endParaRPr b="0" i="0" sz="3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5" name="Google Shape;265;g6e2741814f_0_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6700" y="2483875"/>
            <a:ext cx="7565800" cy="4223875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g6e2741814f_0_42"/>
          <p:cNvSpPr txBox="1"/>
          <p:nvPr/>
        </p:nvSpPr>
        <p:spPr>
          <a:xfrm>
            <a:off x="3251000" y="2140375"/>
            <a:ext cx="2377200" cy="3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en-US">
                <a:solidFill>
                  <a:srgbClr val="124484"/>
                </a:solidFill>
                <a:latin typeface="Calibri"/>
                <a:ea typeface="Calibri"/>
                <a:cs typeface="Calibri"/>
                <a:sym typeface="Calibri"/>
              </a:rPr>
              <a:t>Kubernetes dashboard</a:t>
            </a:r>
            <a:endParaRPr b="1" i="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7" name="Google Shape;267;g6e2741814f_0_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0475" y="1133075"/>
            <a:ext cx="3538127" cy="1118912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g6e2741814f_0_42"/>
          <p:cNvSpPr txBox="1"/>
          <p:nvPr/>
        </p:nvSpPr>
        <p:spPr>
          <a:xfrm>
            <a:off x="1636395" y="1962675"/>
            <a:ext cx="16146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1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Source: </a:t>
            </a:r>
            <a:r>
              <a:rPr i="1" lang="en-US" sz="1000"/>
              <a:t>medium.com</a:t>
            </a:r>
            <a:endParaRPr b="0" i="1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g6e2741814f_0_42"/>
          <p:cNvSpPr txBox="1"/>
          <p:nvPr/>
        </p:nvSpPr>
        <p:spPr>
          <a:xfrm>
            <a:off x="5936025" y="845163"/>
            <a:ext cx="2859300" cy="14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b="1" i="1" lang="en-US" sz="18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Autodeploy provides a kube.config file to deploy a kubernetes cluster to schedule the workflows.</a:t>
            </a:r>
            <a:endParaRPr b="1"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i="1" sz="1800">
              <a:solidFill>
                <a:srgbClr val="12448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6d92c57742_0_10"/>
          <p:cNvSpPr txBox="1"/>
          <p:nvPr/>
        </p:nvSpPr>
        <p:spPr>
          <a:xfrm>
            <a:off x="91450" y="-20151"/>
            <a:ext cx="89286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>
                <a:solidFill>
                  <a:srgbClr val="124484"/>
                </a:solidFill>
                <a:latin typeface="Calibri"/>
                <a:ea typeface="Calibri"/>
                <a:cs typeface="Calibri"/>
                <a:sym typeface="Calibri"/>
              </a:rPr>
              <a:t>Is it relevant?. AI predictions for 2020.</a:t>
            </a:r>
            <a:endParaRPr b="0" i="0" sz="3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Google Shape;275;g6d92c57742_0_10"/>
          <p:cNvSpPr txBox="1"/>
          <p:nvPr/>
        </p:nvSpPr>
        <p:spPr>
          <a:xfrm>
            <a:off x="501625" y="931600"/>
            <a:ext cx="7653300" cy="49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Creator of pytorch:</a:t>
            </a:r>
            <a:r>
              <a:rPr lang="en-U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… “ place </a:t>
            </a:r>
            <a:r>
              <a:rPr lang="en-US" sz="15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more value</a:t>
            </a:r>
            <a:r>
              <a:rPr lang="en-U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5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AI model</a:t>
            </a:r>
            <a:r>
              <a:rPr lang="en-U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5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performance</a:t>
            </a:r>
            <a:r>
              <a:rPr lang="en-U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beyond accuracy. “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Celeste Kidd, psychologist at the University of California, Berkeley:</a:t>
            </a:r>
            <a:r>
              <a:rPr lang="en-U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… “ increased awareness of the </a:t>
            </a:r>
            <a:r>
              <a:rPr lang="en-US" sz="15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real-life implications of tech tools</a:t>
            </a:r>
            <a:r>
              <a:rPr lang="en-U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… “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Jeff Dean, Google AI chief:</a:t>
            </a:r>
            <a:r>
              <a:rPr lang="en-U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… “ he wants to see less of an emphasis on slight state-of-the-art advances in favor of </a:t>
            </a:r>
            <a:r>
              <a:rPr lang="en-US" sz="15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creating more robust models</a:t>
            </a:r>
            <a:r>
              <a:rPr lang="en-U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“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Anima, Anandkumar, NVIDIA:</a:t>
            </a:r>
            <a:r>
              <a:rPr lang="en-U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… “ </a:t>
            </a:r>
            <a:r>
              <a:rPr lang="en-US" sz="15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self-supervision</a:t>
            </a:r>
            <a:r>
              <a:rPr lang="en-U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and </a:t>
            </a:r>
            <a:r>
              <a:rPr lang="en-US" sz="15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self-training</a:t>
            </a:r>
            <a:r>
              <a:rPr lang="en-U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methods of training models, which are the kinds of models that can improve through </a:t>
            </a:r>
            <a:r>
              <a:rPr lang="en-US" sz="15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self-training</a:t>
            </a:r>
            <a:r>
              <a:rPr lang="en-U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with unlabeled data. “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Dario gil, IBM:</a:t>
            </a:r>
            <a:r>
              <a:rPr lang="en-U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…” focus on metrics beyond accuracy to consider the value of </a:t>
            </a:r>
            <a:r>
              <a:rPr lang="en-US" sz="15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models deployed in production</a:t>
            </a:r>
            <a:r>
              <a:rPr lang="en-U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Shifting the field toward </a:t>
            </a:r>
            <a:r>
              <a:rPr lang="en-US" sz="15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building trusted systems</a:t>
            </a:r>
            <a:r>
              <a:rPr lang="en-U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instead of prioritizing accuracy above all else will be a central pillar to the continued adoption of AI. ” 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Keywords: </a:t>
            </a: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robust models, interpretable models, trusted models, self-supervision (automatic)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6" name="Google Shape;276;g6d92c57742_0_10"/>
          <p:cNvSpPr txBox="1"/>
          <p:nvPr/>
        </p:nvSpPr>
        <p:spPr>
          <a:xfrm>
            <a:off x="1225950" y="5872900"/>
            <a:ext cx="66921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1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Source: </a:t>
            </a:r>
            <a:r>
              <a:rPr i="1" lang="en-US" sz="1000"/>
              <a:t>https://venturebeat.com/2020/01/02/top-minds-in-machine-learning-predict-where-ai-is-going-in-2020/</a:t>
            </a:r>
            <a:endParaRPr b="0" i="1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6ea81a2525_0_26"/>
          <p:cNvSpPr txBox="1"/>
          <p:nvPr/>
        </p:nvSpPr>
        <p:spPr>
          <a:xfrm>
            <a:off x="91450" y="-20151"/>
            <a:ext cx="89286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>
                <a:solidFill>
                  <a:srgbClr val="124484"/>
                </a:solidFill>
                <a:latin typeface="Calibri"/>
                <a:ea typeface="Calibri"/>
                <a:cs typeface="Calibri"/>
                <a:sym typeface="Calibri"/>
              </a:rPr>
              <a:t>Current status</a:t>
            </a:r>
            <a:endParaRPr b="0" i="0" sz="3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g6ea81a2525_0_26"/>
          <p:cNvSpPr txBox="1"/>
          <p:nvPr/>
        </p:nvSpPr>
        <p:spPr>
          <a:xfrm>
            <a:off x="439475" y="1042325"/>
            <a:ext cx="8208600" cy="289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800"/>
              <a:buFont typeface="Calibri"/>
              <a:buChar char="●"/>
            </a:pPr>
            <a:r>
              <a:rPr lang="en-US" sz="1800">
                <a:solidFill>
                  <a:srgbClr val="21212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Creation of nested workflows where each node can be an executor, tracker or checker.</a:t>
            </a:r>
            <a:endParaRPr sz="1800">
              <a:solidFill>
                <a:srgbClr val="21212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800"/>
              <a:buFont typeface="Calibri"/>
              <a:buChar char="●"/>
            </a:pPr>
            <a:r>
              <a:rPr lang="en-US" sz="1800">
                <a:solidFill>
                  <a:srgbClr val="21212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Isolation of each workflow using docker, it comprises auto-creation of networks, </a:t>
            </a:r>
            <a:r>
              <a:rPr lang="en-US" sz="1800">
                <a:solidFill>
                  <a:srgbClr val="21212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volumes</a:t>
            </a:r>
            <a:r>
              <a:rPr lang="en-US" sz="1800">
                <a:solidFill>
                  <a:srgbClr val="21212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, docker files, images, containers and registries.</a:t>
            </a:r>
            <a:endParaRPr sz="1800">
              <a:solidFill>
                <a:srgbClr val="21212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800"/>
              <a:buFont typeface="Calibri"/>
              <a:buChar char="●"/>
            </a:pPr>
            <a:r>
              <a:rPr lang="en-US" sz="1800">
                <a:solidFill>
                  <a:srgbClr val="21212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Tested integration with docker-compose.</a:t>
            </a:r>
            <a:endParaRPr sz="1800">
              <a:solidFill>
                <a:srgbClr val="21212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800"/>
              <a:buFont typeface="Calibri"/>
              <a:buChar char="●"/>
            </a:pPr>
            <a:r>
              <a:rPr lang="en-US" sz="1800">
                <a:solidFill>
                  <a:srgbClr val="21212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Ongoing development on swarm and kubernetes integration.</a:t>
            </a:r>
            <a:endParaRPr sz="1800">
              <a:solidFill>
                <a:srgbClr val="21212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800"/>
              <a:buFont typeface="Calibri"/>
              <a:buChar char="●"/>
            </a:pPr>
            <a:r>
              <a:rPr lang="en-US" sz="1800">
                <a:solidFill>
                  <a:srgbClr val="21212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Deploy ML models into </a:t>
            </a:r>
            <a:r>
              <a:rPr lang="en-US" sz="1800">
                <a:solidFill>
                  <a:srgbClr val="21212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services for prediction</a:t>
            </a:r>
            <a:r>
              <a:rPr lang="en-US" sz="1800">
                <a:solidFill>
                  <a:srgbClr val="21212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.</a:t>
            </a:r>
            <a:endParaRPr sz="1800">
              <a:solidFill>
                <a:srgbClr val="21212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800"/>
              <a:buFont typeface="Calibri"/>
              <a:buChar char="●"/>
            </a:pPr>
            <a:r>
              <a:rPr lang="en-US" sz="1800">
                <a:solidFill>
                  <a:srgbClr val="21212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Tracking module for saving any metadata.</a:t>
            </a:r>
            <a:endParaRPr sz="1800">
              <a:solidFill>
                <a:srgbClr val="21212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800"/>
              <a:buFont typeface="Calibri"/>
              <a:buChar char="●"/>
            </a:pPr>
            <a:r>
              <a:rPr lang="en-US" sz="1800">
                <a:solidFill>
                  <a:srgbClr val="21212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Checking module (for now, drift distribution plugin) for post-deployment.</a:t>
            </a:r>
            <a:endParaRPr sz="1800">
              <a:solidFill>
                <a:srgbClr val="21212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6ea81a2525_0_35"/>
          <p:cNvSpPr txBox="1"/>
          <p:nvPr/>
        </p:nvSpPr>
        <p:spPr>
          <a:xfrm>
            <a:off x="91450" y="-20151"/>
            <a:ext cx="89286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>
                <a:solidFill>
                  <a:srgbClr val="124484"/>
                </a:solidFill>
                <a:latin typeface="Calibri"/>
                <a:ea typeface="Calibri"/>
                <a:cs typeface="Calibri"/>
                <a:sym typeface="Calibri"/>
              </a:rPr>
              <a:t>Future work</a:t>
            </a:r>
            <a:endParaRPr b="0" i="0" sz="3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Google Shape;288;g6ea81a2525_0_35"/>
          <p:cNvSpPr txBox="1"/>
          <p:nvPr/>
        </p:nvSpPr>
        <p:spPr>
          <a:xfrm>
            <a:off x="439475" y="1270925"/>
            <a:ext cx="8208600" cy="45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800"/>
              <a:buFont typeface="Calibri"/>
              <a:buChar char="●"/>
            </a:pPr>
            <a:r>
              <a:rPr lang="en-US" sz="1800">
                <a:solidFill>
                  <a:srgbClr val="21212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Lightweight integration with additional third-party tools like LICO platform.</a:t>
            </a:r>
            <a:endParaRPr sz="1800">
              <a:solidFill>
                <a:srgbClr val="21212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800"/>
              <a:buFont typeface="Calibri"/>
              <a:buChar char="●"/>
            </a:pPr>
            <a:r>
              <a:rPr lang="en-US" sz="1800">
                <a:solidFill>
                  <a:srgbClr val="21212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Enhance interface module for checking.</a:t>
            </a:r>
            <a:endParaRPr sz="1800">
              <a:solidFill>
                <a:srgbClr val="21212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800"/>
              <a:buFont typeface="Calibri"/>
              <a:buChar char="●"/>
            </a:pPr>
            <a:r>
              <a:rPr lang="en-US" sz="1800">
                <a:solidFill>
                  <a:srgbClr val="21212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Dashboard for checking module.</a:t>
            </a:r>
            <a:endParaRPr sz="1800">
              <a:solidFill>
                <a:srgbClr val="21212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800"/>
              <a:buFont typeface="Calibri"/>
              <a:buChar char="●"/>
            </a:pPr>
            <a:r>
              <a:rPr lang="en-US" sz="1800">
                <a:solidFill>
                  <a:srgbClr val="21212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Improve compatibility with docker-compose, swarm, kubernetes.</a:t>
            </a:r>
            <a:endParaRPr sz="1800">
              <a:solidFill>
                <a:srgbClr val="21212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800"/>
              <a:buFont typeface="Calibri"/>
              <a:buChar char="●"/>
            </a:pPr>
            <a:r>
              <a:rPr lang="en-US" sz="1800">
                <a:solidFill>
                  <a:srgbClr val="21212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Test more use cases.</a:t>
            </a:r>
            <a:endParaRPr sz="1800">
              <a:solidFill>
                <a:srgbClr val="21212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800"/>
              <a:buFont typeface="Calibri"/>
              <a:buChar char="●"/>
            </a:pPr>
            <a:r>
              <a:rPr lang="en-US" sz="1800">
                <a:solidFill>
                  <a:srgbClr val="21212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Start formalizing autodeploy for writing a paper.</a:t>
            </a:r>
            <a:endParaRPr sz="1800">
              <a:solidFill>
                <a:srgbClr val="21212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800"/>
              <a:buFont typeface="Calibri"/>
              <a:buChar char="●"/>
            </a:pPr>
            <a:r>
              <a:rPr lang="en-US" sz="1800">
                <a:solidFill>
                  <a:srgbClr val="21212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Start writing documentation.</a:t>
            </a:r>
            <a:endParaRPr sz="1800">
              <a:solidFill>
                <a:srgbClr val="21212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800"/>
              <a:buFont typeface="Calibri"/>
              <a:buChar char="●"/>
            </a:pPr>
            <a:r>
              <a:rPr lang="en-US" sz="1800">
                <a:solidFill>
                  <a:srgbClr val="21212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Set up autodeploy as a python package.</a:t>
            </a:r>
            <a:endParaRPr sz="1800">
              <a:solidFill>
                <a:srgbClr val="21212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800"/>
              <a:buFont typeface="Calibri"/>
              <a:buChar char="●"/>
            </a:pPr>
            <a:r>
              <a:rPr lang="en-US" sz="1800">
                <a:solidFill>
                  <a:srgbClr val="21212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Improve drift distribution checker.</a:t>
            </a:r>
            <a:endParaRPr sz="1800">
              <a:solidFill>
                <a:srgbClr val="21212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800"/>
              <a:buFont typeface="Calibri"/>
              <a:buChar char="●"/>
            </a:pPr>
            <a:r>
              <a:rPr lang="en-US" sz="1800">
                <a:solidFill>
                  <a:srgbClr val="21212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Add option for wipe out any metadata (tracking and checking).</a:t>
            </a:r>
            <a:endParaRPr sz="1800">
              <a:solidFill>
                <a:srgbClr val="21212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800"/>
              <a:buFont typeface="Calibri"/>
              <a:buChar char="●"/>
            </a:pPr>
            <a:r>
              <a:rPr lang="en-US" sz="1800">
                <a:solidFill>
                  <a:srgbClr val="21212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Add a new plugin for integrity checking.</a:t>
            </a:r>
            <a:endParaRPr sz="1800">
              <a:solidFill>
                <a:srgbClr val="21212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800"/>
              <a:buFont typeface="Calibri"/>
              <a:buChar char="●"/>
            </a:pPr>
            <a:r>
              <a:rPr lang="en-US" sz="1800">
                <a:solidFill>
                  <a:srgbClr val="21212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Add option to compress all the settings needed to transfer an application.</a:t>
            </a:r>
            <a:endParaRPr sz="1800">
              <a:solidFill>
                <a:srgbClr val="21212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800"/>
              <a:buFont typeface="Calibri"/>
              <a:buChar char="●"/>
            </a:pPr>
            <a:r>
              <a:rPr lang="en-US" sz="1800">
                <a:solidFill>
                  <a:srgbClr val="21212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Add interface to write on databases.</a:t>
            </a:r>
            <a:endParaRPr sz="1800">
              <a:solidFill>
                <a:srgbClr val="21212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800"/>
              <a:buFont typeface="Calibri"/>
              <a:buChar char="●"/>
            </a:pPr>
            <a:r>
              <a:rPr lang="en-US" sz="1800">
                <a:solidFill>
                  <a:srgbClr val="21212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Add option to plot nested workflows in jupyter notebooks.</a:t>
            </a:r>
            <a:endParaRPr sz="1800">
              <a:solidFill>
                <a:srgbClr val="21212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5b666c5baa_0_1205"/>
          <p:cNvSpPr txBox="1"/>
          <p:nvPr/>
        </p:nvSpPr>
        <p:spPr>
          <a:xfrm>
            <a:off x="91450" y="-20151"/>
            <a:ext cx="89286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-US" sz="3000" u="none" cap="none" strike="noStrike">
                <a:solidFill>
                  <a:srgbClr val="124484"/>
                </a:solidFill>
                <a:latin typeface="Calibri"/>
                <a:ea typeface="Calibri"/>
                <a:cs typeface="Calibri"/>
                <a:sym typeface="Calibri"/>
              </a:rPr>
              <a:t>Applied Machine Learning: </a:t>
            </a:r>
            <a:r>
              <a:rPr lang="en-US" sz="3000">
                <a:solidFill>
                  <a:srgbClr val="124484"/>
                </a:solidFill>
                <a:latin typeface="Calibri"/>
                <a:ea typeface="Calibri"/>
                <a:cs typeface="Calibri"/>
                <a:sym typeface="Calibri"/>
              </a:rPr>
              <a:t>Workflow</a:t>
            </a:r>
            <a:endParaRPr b="0" i="0" sz="3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6" name="Google Shape;126;g5b666c5baa_0_120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2290875"/>
            <a:ext cx="5894796" cy="436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g5b666c5baa_0_120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95700" y="743475"/>
            <a:ext cx="5126175" cy="1798575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g5b666c5baa_0_1205"/>
          <p:cNvSpPr txBox="1"/>
          <p:nvPr/>
        </p:nvSpPr>
        <p:spPr>
          <a:xfrm>
            <a:off x="4926325" y="6461825"/>
            <a:ext cx="2115900" cy="3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1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Source: Uber ML.</a:t>
            </a:r>
            <a:endParaRPr b="0" i="1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g5b666c5baa_0_1205"/>
          <p:cNvSpPr txBox="1"/>
          <p:nvPr/>
        </p:nvSpPr>
        <p:spPr>
          <a:xfrm>
            <a:off x="5910450" y="2551800"/>
            <a:ext cx="2115900" cy="3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1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Source: Sculley D., Holt. G.</a:t>
            </a:r>
            <a:endParaRPr b="0" i="1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0" name="Google Shape;130;g5b666c5baa_0_1205"/>
          <p:cNvCxnSpPr/>
          <p:nvPr/>
        </p:nvCxnSpPr>
        <p:spPr>
          <a:xfrm flipH="1" rot="10800000">
            <a:off x="5718775" y="5515925"/>
            <a:ext cx="531000" cy="414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31" name="Google Shape;131;g5b666c5baa_0_1205"/>
          <p:cNvSpPr txBox="1"/>
          <p:nvPr/>
        </p:nvSpPr>
        <p:spPr>
          <a:xfrm>
            <a:off x="6249775" y="5088125"/>
            <a:ext cx="2349300" cy="14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US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Applied ML workflow</a:t>
            </a:r>
            <a:r>
              <a:rPr i="0" lang="en-US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: </a:t>
            </a:r>
            <a:r>
              <a:rPr lang="en-US">
                <a:latin typeface="Roboto"/>
                <a:ea typeface="Roboto"/>
                <a:cs typeface="Roboto"/>
                <a:sym typeface="Roboto"/>
              </a:rPr>
              <a:t>Packaging ML</a:t>
            </a:r>
            <a:r>
              <a:rPr lang="en-US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>
                <a:latin typeface="Roboto"/>
                <a:ea typeface="Roboto"/>
                <a:cs typeface="Roboto"/>
                <a:sym typeface="Roboto"/>
              </a:rPr>
              <a:t>workflows for later use will decrease the prototyping and deployment time .</a:t>
            </a:r>
            <a:endParaRPr i="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32" name="Google Shape;132;g5b666c5baa_0_1205"/>
          <p:cNvCxnSpPr>
            <a:stCxn id="127" idx="1"/>
            <a:endCxn id="133" idx="3"/>
          </p:cNvCxnSpPr>
          <p:nvPr/>
        </p:nvCxnSpPr>
        <p:spPr>
          <a:xfrm rot="10800000">
            <a:off x="2983900" y="1281862"/>
            <a:ext cx="811800" cy="360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33" name="Google Shape;133;g5b666c5baa_0_1205"/>
          <p:cNvSpPr txBox="1"/>
          <p:nvPr/>
        </p:nvSpPr>
        <p:spPr>
          <a:xfrm>
            <a:off x="786250" y="881900"/>
            <a:ext cx="2197500" cy="79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US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Deployment</a:t>
            </a:r>
            <a:r>
              <a:rPr i="0" lang="en-US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: The ML code is a small part of </a:t>
            </a:r>
            <a:r>
              <a:rPr lang="en-US">
                <a:latin typeface="Roboto"/>
                <a:ea typeface="Roboto"/>
                <a:cs typeface="Roboto"/>
                <a:sym typeface="Roboto"/>
              </a:rPr>
              <a:t>the complete pipeline. More steps are needed to get it working on production.</a:t>
            </a:r>
            <a:endParaRPr i="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4" name="Google Shape;134;g5b666c5baa_0_1205"/>
          <p:cNvSpPr/>
          <p:nvPr/>
        </p:nvSpPr>
        <p:spPr>
          <a:xfrm rot="-1370044">
            <a:off x="269089" y="2889965"/>
            <a:ext cx="2043222" cy="3872935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g5b666c5baa_0_1205"/>
          <p:cNvSpPr txBox="1"/>
          <p:nvPr/>
        </p:nvSpPr>
        <p:spPr>
          <a:xfrm>
            <a:off x="5647850" y="3428988"/>
            <a:ext cx="2859300" cy="3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1" lang="en-US" sz="1800">
                <a:solidFill>
                  <a:srgbClr val="124484"/>
                </a:solidFill>
                <a:latin typeface="Calibri"/>
                <a:ea typeface="Calibri"/>
                <a:cs typeface="Calibri"/>
                <a:sym typeface="Calibri"/>
              </a:rPr>
              <a:t>The modeling phase is not the end of a workflow, more steps are needed.</a:t>
            </a:r>
            <a:endParaRPr b="1" i="1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6d92c57742_0_3"/>
          <p:cNvSpPr txBox="1"/>
          <p:nvPr/>
        </p:nvSpPr>
        <p:spPr>
          <a:xfrm>
            <a:off x="1934850" y="530300"/>
            <a:ext cx="40275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g6d92c57742_0_3"/>
          <p:cNvSpPr txBox="1"/>
          <p:nvPr/>
        </p:nvSpPr>
        <p:spPr>
          <a:xfrm>
            <a:off x="91450" y="-20151"/>
            <a:ext cx="89286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-US" sz="3000" u="none" cap="none" strike="noStrike">
                <a:solidFill>
                  <a:srgbClr val="124484"/>
                </a:solidFill>
                <a:latin typeface="Calibri"/>
                <a:ea typeface="Calibri"/>
                <a:cs typeface="Calibri"/>
                <a:sym typeface="Calibri"/>
              </a:rPr>
              <a:t>Applied Machine Learning</a:t>
            </a:r>
            <a:r>
              <a:rPr lang="en-US" sz="3000">
                <a:solidFill>
                  <a:srgbClr val="124484"/>
                </a:solidFill>
                <a:latin typeface="Calibri"/>
                <a:ea typeface="Calibri"/>
                <a:cs typeface="Calibri"/>
                <a:sym typeface="Calibri"/>
              </a:rPr>
              <a:t>: Issues</a:t>
            </a:r>
            <a:endParaRPr b="0" i="0" sz="3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g6d92c57742_0_3"/>
          <p:cNvSpPr txBox="1"/>
          <p:nvPr/>
        </p:nvSpPr>
        <p:spPr>
          <a:xfrm>
            <a:off x="439475" y="813725"/>
            <a:ext cx="8208600" cy="26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500"/>
              <a:buFont typeface="Calibri"/>
              <a:buChar char="●"/>
            </a:pPr>
            <a:r>
              <a:rPr lang="en-US" sz="1500">
                <a:solidFill>
                  <a:srgbClr val="21212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Moving a complete workflow from development platform to another new platform can break things, e.g, </a:t>
            </a:r>
            <a:r>
              <a:rPr lang="en-US" sz="1500">
                <a:solidFill>
                  <a:srgbClr val="212121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operating system, libraries, </a:t>
            </a:r>
            <a:r>
              <a:rPr lang="en-US" sz="1500">
                <a:solidFill>
                  <a:srgbClr val="21212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dependencies, etc.</a:t>
            </a:r>
            <a:endParaRPr sz="1500">
              <a:solidFill>
                <a:srgbClr val="21212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500"/>
              <a:buFont typeface="Calibri"/>
              <a:buChar char="●"/>
            </a:pPr>
            <a:r>
              <a:rPr lang="en-US" sz="1500">
                <a:solidFill>
                  <a:srgbClr val="21212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Controlling a myriad of pipelines manually might be hard.</a:t>
            </a:r>
            <a:endParaRPr sz="1500">
              <a:solidFill>
                <a:srgbClr val="21212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500"/>
              <a:buFont typeface="Calibri"/>
              <a:buChar char="●"/>
            </a:pPr>
            <a:r>
              <a:rPr lang="en-US" sz="1500">
                <a:solidFill>
                  <a:srgbClr val="21212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Some steps in a workflow need different amount and type of computational resources, e.g, RAM, Storage, CPU, GPU.</a:t>
            </a:r>
            <a:endParaRPr sz="1500">
              <a:solidFill>
                <a:srgbClr val="21212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500"/>
              <a:buFont typeface="Calibri"/>
              <a:buChar char="●"/>
            </a:pPr>
            <a:r>
              <a:rPr lang="en-US" sz="1500">
                <a:solidFill>
                  <a:srgbClr val="21212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The complete workflow might scale from a single node to a cluster. </a:t>
            </a:r>
            <a:endParaRPr sz="1500">
              <a:solidFill>
                <a:srgbClr val="21212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500"/>
              <a:buFont typeface="Calibri"/>
              <a:buChar char="●"/>
            </a:pPr>
            <a:r>
              <a:rPr lang="en-US" sz="1500">
                <a:solidFill>
                  <a:srgbClr val="21212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The dataset distribution might change (normal, poison, etc, or different patterns). It is called distribution drift. An anomaly detector might help this.</a:t>
            </a:r>
            <a:endParaRPr sz="1500">
              <a:solidFill>
                <a:srgbClr val="21212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500"/>
              <a:buFont typeface="Calibri"/>
              <a:buChar char="●"/>
            </a:pPr>
            <a:r>
              <a:rPr lang="en-US" sz="1500">
                <a:solidFill>
                  <a:srgbClr val="21212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Some feature levels and </a:t>
            </a:r>
            <a:r>
              <a:rPr lang="en-US" sz="1500">
                <a:solidFill>
                  <a:srgbClr val="212121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balance of classes </a:t>
            </a:r>
            <a:r>
              <a:rPr lang="en-US" sz="1500">
                <a:solidFill>
                  <a:srgbClr val="21212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 might change (categories, e.g, before {red, blue}, after {red, blue, black}. Classes, e.g,  </a:t>
            </a:r>
            <a:r>
              <a:rPr lang="en-US" sz="1500">
                <a:solidFill>
                  <a:srgbClr val="212121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before {30% men, 70%women}. after {60% men, 40%women}</a:t>
            </a:r>
            <a:r>
              <a:rPr lang="en-US" sz="1500">
                <a:solidFill>
                  <a:srgbClr val="21212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).</a:t>
            </a:r>
            <a:endParaRPr sz="1500">
              <a:solidFill>
                <a:srgbClr val="21212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pic>
        <p:nvPicPr>
          <p:cNvPr id="143" name="Google Shape;143;g6d92c57742_0_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97975" y="4071675"/>
            <a:ext cx="2750540" cy="2715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g6d92c57742_0_3"/>
          <p:cNvSpPr txBox="1"/>
          <p:nvPr/>
        </p:nvSpPr>
        <p:spPr>
          <a:xfrm>
            <a:off x="5143600" y="3710100"/>
            <a:ext cx="2859300" cy="3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en-US">
                <a:solidFill>
                  <a:srgbClr val="124484"/>
                </a:solidFill>
                <a:latin typeface="Calibri"/>
                <a:ea typeface="Calibri"/>
                <a:cs typeface="Calibri"/>
                <a:sym typeface="Calibri"/>
              </a:rPr>
              <a:t>Early drift distribution detector</a:t>
            </a:r>
            <a:endParaRPr b="1" i="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g6d92c57742_0_3"/>
          <p:cNvSpPr txBox="1"/>
          <p:nvPr/>
        </p:nvSpPr>
        <p:spPr>
          <a:xfrm>
            <a:off x="638800" y="5452750"/>
            <a:ext cx="3310500" cy="130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1" lang="en-US" sz="1800">
                <a:solidFill>
                  <a:srgbClr val="124484"/>
                </a:solidFill>
                <a:latin typeface="Calibri"/>
                <a:ea typeface="Calibri"/>
                <a:cs typeface="Calibri"/>
                <a:sym typeface="Calibri"/>
              </a:rPr>
              <a:t>In production, many unexpected situations might arise such as drift distributions, unformatted data, etc.</a:t>
            </a:r>
            <a:endParaRPr b="1" i="1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g6d92c57742_0_3"/>
          <p:cNvSpPr txBox="1"/>
          <p:nvPr/>
        </p:nvSpPr>
        <p:spPr>
          <a:xfrm>
            <a:off x="638800" y="4081150"/>
            <a:ext cx="3398100" cy="130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1" lang="en-US" sz="1800">
                <a:solidFill>
                  <a:srgbClr val="124484"/>
                </a:solidFill>
                <a:latin typeface="Calibri"/>
                <a:ea typeface="Calibri"/>
                <a:cs typeface="Calibri"/>
                <a:sym typeface="Calibri"/>
              </a:rPr>
              <a:t>Data scientists require tools for ease of deployment, tracking and reproducing experiments.</a:t>
            </a:r>
            <a:endParaRPr b="1" i="1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6e2741814f_0_10"/>
          <p:cNvSpPr txBox="1"/>
          <p:nvPr/>
        </p:nvSpPr>
        <p:spPr>
          <a:xfrm>
            <a:off x="91450" y="-20151"/>
            <a:ext cx="89286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-US" sz="3000" u="none" cap="none" strike="noStrike">
                <a:solidFill>
                  <a:srgbClr val="124484"/>
                </a:solidFill>
                <a:latin typeface="Calibri"/>
                <a:ea typeface="Calibri"/>
                <a:cs typeface="Calibri"/>
                <a:sym typeface="Calibri"/>
              </a:rPr>
              <a:t>Applied Machine Learning</a:t>
            </a:r>
            <a:r>
              <a:rPr lang="en-US" sz="3000">
                <a:solidFill>
                  <a:srgbClr val="124484"/>
                </a:solidFill>
                <a:latin typeface="Calibri"/>
                <a:ea typeface="Calibri"/>
                <a:cs typeface="Calibri"/>
                <a:sym typeface="Calibri"/>
              </a:rPr>
              <a:t>: Recipes</a:t>
            </a:r>
            <a:endParaRPr b="0" i="0" sz="3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2" name="Google Shape;152;g6e2741814f_0_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8325" y="4770075"/>
            <a:ext cx="3392099" cy="169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g6e2741814f_0_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4525" y="1395349"/>
            <a:ext cx="2477098" cy="197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g6e2741814f_0_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13775" y="4446661"/>
            <a:ext cx="2477098" cy="18559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g6e2741814f_0_1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13475" y="4327475"/>
            <a:ext cx="2220200" cy="2238697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g6e2741814f_0_10"/>
          <p:cNvSpPr txBox="1"/>
          <p:nvPr/>
        </p:nvSpPr>
        <p:spPr>
          <a:xfrm>
            <a:off x="957900" y="3518400"/>
            <a:ext cx="25674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1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Source: </a:t>
            </a:r>
            <a:r>
              <a:rPr i="1" lang="en-US" sz="1000"/>
              <a:t>arquitectoit.com</a:t>
            </a:r>
            <a:endParaRPr b="0" i="1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g6e2741814f_0_10"/>
          <p:cNvSpPr txBox="1"/>
          <p:nvPr/>
        </p:nvSpPr>
        <p:spPr>
          <a:xfrm>
            <a:off x="447775" y="6451025"/>
            <a:ext cx="25674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1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Source: </a:t>
            </a:r>
            <a:r>
              <a:rPr i="1" lang="en-US" sz="1000"/>
              <a:t>mlflow</a:t>
            </a:r>
            <a:r>
              <a:rPr i="1" lang="en-US" sz="1000"/>
              <a:t>.org</a:t>
            </a:r>
            <a:endParaRPr b="0" i="1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g6e2741814f_0_10"/>
          <p:cNvSpPr txBox="1"/>
          <p:nvPr/>
        </p:nvSpPr>
        <p:spPr>
          <a:xfrm>
            <a:off x="4044763" y="6421650"/>
            <a:ext cx="16146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1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Source: </a:t>
            </a:r>
            <a:r>
              <a:rPr i="1" lang="en-US" sz="1000"/>
              <a:t>leblancfg.com</a:t>
            </a:r>
            <a:endParaRPr b="0" i="1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g6e2741814f_0_10"/>
          <p:cNvSpPr txBox="1"/>
          <p:nvPr/>
        </p:nvSpPr>
        <p:spPr>
          <a:xfrm>
            <a:off x="6231750" y="6507425"/>
            <a:ext cx="27735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1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Source: </a:t>
            </a:r>
            <a:r>
              <a:rPr i="1" lang="en-US" sz="1000"/>
              <a:t>fjodor van veen - asimovinstitute.org</a:t>
            </a:r>
            <a:endParaRPr b="0" i="1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g6e2741814f_0_10"/>
          <p:cNvSpPr txBox="1"/>
          <p:nvPr/>
        </p:nvSpPr>
        <p:spPr>
          <a:xfrm>
            <a:off x="1345350" y="898100"/>
            <a:ext cx="2859300" cy="3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en-US">
                <a:solidFill>
                  <a:srgbClr val="124484"/>
                </a:solidFill>
                <a:latin typeface="Calibri"/>
                <a:ea typeface="Calibri"/>
                <a:cs typeface="Calibri"/>
                <a:sym typeface="Calibri"/>
              </a:rPr>
              <a:t>Docker: </a:t>
            </a:r>
            <a:r>
              <a:rPr lang="en-US">
                <a:solidFill>
                  <a:srgbClr val="124484"/>
                </a:solidFill>
                <a:latin typeface="Calibri"/>
                <a:ea typeface="Calibri"/>
                <a:cs typeface="Calibri"/>
                <a:sym typeface="Calibri"/>
              </a:rPr>
              <a:t>Isolate environments, portability, scalability, affinity, etc.</a:t>
            </a:r>
            <a:endParaRPr i="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g6e2741814f_0_10"/>
          <p:cNvSpPr txBox="1"/>
          <p:nvPr/>
        </p:nvSpPr>
        <p:spPr>
          <a:xfrm>
            <a:off x="627375" y="4274175"/>
            <a:ext cx="2859300" cy="3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en-US">
                <a:solidFill>
                  <a:srgbClr val="124484"/>
                </a:solidFill>
                <a:latin typeface="Calibri"/>
                <a:ea typeface="Calibri"/>
                <a:cs typeface="Calibri"/>
                <a:sym typeface="Calibri"/>
              </a:rPr>
              <a:t>MLflow: </a:t>
            </a:r>
            <a:r>
              <a:rPr lang="en-US">
                <a:solidFill>
                  <a:srgbClr val="124484"/>
                </a:solidFill>
                <a:latin typeface="Calibri"/>
                <a:ea typeface="Calibri"/>
                <a:cs typeface="Calibri"/>
                <a:sym typeface="Calibri"/>
              </a:rPr>
              <a:t>Track metrics, organize projects, model versioning and serialization, etc. </a:t>
            </a:r>
            <a:endParaRPr i="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g6e2741814f_0_10"/>
          <p:cNvSpPr txBox="1"/>
          <p:nvPr/>
        </p:nvSpPr>
        <p:spPr>
          <a:xfrm>
            <a:off x="5828375" y="3547925"/>
            <a:ext cx="2859300" cy="73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en-US">
                <a:solidFill>
                  <a:srgbClr val="124484"/>
                </a:solidFill>
                <a:latin typeface="Calibri"/>
                <a:ea typeface="Calibri"/>
                <a:cs typeface="Calibri"/>
                <a:sym typeface="Calibri"/>
              </a:rPr>
              <a:t>Python: </a:t>
            </a:r>
            <a:r>
              <a:rPr lang="en-US">
                <a:solidFill>
                  <a:srgbClr val="124484"/>
                </a:solidFill>
                <a:latin typeface="Calibri"/>
                <a:ea typeface="Calibri"/>
                <a:cs typeface="Calibri"/>
                <a:sym typeface="Calibri"/>
              </a:rPr>
              <a:t> Fast prototyping</a:t>
            </a:r>
            <a:endParaRPr>
              <a:solidFill>
                <a:srgbClr val="12448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rgbClr val="124484"/>
                </a:solidFill>
                <a:latin typeface="Calibri"/>
                <a:ea typeface="Calibri"/>
                <a:cs typeface="Calibri"/>
                <a:sym typeface="Calibri"/>
              </a:rPr>
              <a:t>and </a:t>
            </a:r>
            <a:r>
              <a:rPr lang="en-US">
                <a:solidFill>
                  <a:srgbClr val="124484"/>
                </a:solidFill>
                <a:latin typeface="Calibri"/>
                <a:ea typeface="Calibri"/>
                <a:cs typeface="Calibri"/>
                <a:sym typeface="Calibri"/>
              </a:rPr>
              <a:t>expressiveness</a:t>
            </a:r>
            <a:r>
              <a:rPr lang="en-US">
                <a:solidFill>
                  <a:srgbClr val="124484"/>
                </a:solidFill>
                <a:latin typeface="Calibri"/>
                <a:ea typeface="Calibri"/>
                <a:cs typeface="Calibri"/>
                <a:sym typeface="Calibri"/>
              </a:rPr>
              <a:t>. Robust AI ecosystem.</a:t>
            </a:r>
            <a:endParaRPr>
              <a:solidFill>
                <a:srgbClr val="12448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>
              <a:solidFill>
                <a:srgbClr val="12448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g6e2741814f_0_10"/>
          <p:cNvSpPr txBox="1"/>
          <p:nvPr/>
        </p:nvSpPr>
        <p:spPr>
          <a:xfrm>
            <a:off x="6039650" y="1301675"/>
            <a:ext cx="2609700" cy="133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1" lang="en-US" sz="1800" u="sng">
                <a:solidFill>
                  <a:srgbClr val="124484"/>
                </a:solidFill>
                <a:latin typeface="Calibri"/>
                <a:ea typeface="Calibri"/>
                <a:cs typeface="Calibri"/>
                <a:sym typeface="Calibri"/>
              </a:rPr>
              <a:t>Autodeploy</a:t>
            </a:r>
            <a:r>
              <a:rPr b="1" i="1" lang="en-US" sz="1800">
                <a:solidFill>
                  <a:srgbClr val="124484"/>
                </a:solidFill>
                <a:latin typeface="Calibri"/>
                <a:ea typeface="Calibri"/>
                <a:cs typeface="Calibri"/>
                <a:sym typeface="Calibri"/>
              </a:rPr>
              <a:t> is a high-level library that is built on top of these tools to manage and supervise workflows efficiently.</a:t>
            </a:r>
            <a:endParaRPr b="1" i="1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4" name="Google Shape;164;g6e2741814f_0_1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841700" y="1342000"/>
            <a:ext cx="2817675" cy="26259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6e44f39b8e_0_3"/>
          <p:cNvSpPr txBox="1"/>
          <p:nvPr/>
        </p:nvSpPr>
        <p:spPr>
          <a:xfrm>
            <a:off x="91450" y="-20151"/>
            <a:ext cx="89286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>
                <a:solidFill>
                  <a:srgbClr val="124484"/>
                </a:solidFill>
                <a:latin typeface="Calibri"/>
                <a:ea typeface="Calibri"/>
                <a:cs typeface="Calibri"/>
                <a:sym typeface="Calibri"/>
              </a:rPr>
              <a:t>Comparison ML workflow tools</a:t>
            </a:r>
            <a:endParaRPr b="0" i="0" sz="3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170" name="Google Shape;170;g6e44f39b8e_0_3"/>
          <p:cNvGraphicFramePr/>
          <p:nvPr/>
        </p:nvGraphicFramePr>
        <p:xfrm>
          <a:off x="430950" y="936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{969F5AB9-F47E-4C1E-A426-6D2E1CDB8AC5}</a:tableStyleId>
              </a:tblPr>
              <a:tblGrid>
                <a:gridCol w="2104275"/>
                <a:gridCol w="2104275"/>
                <a:gridCol w="2104275"/>
                <a:gridCol w="2104275"/>
              </a:tblGrid>
              <a:tr h="3320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3000"/>
                        <a:buFont typeface="Arial"/>
                        <a:buNone/>
                      </a:pPr>
                      <a:r>
                        <a:rPr b="1" lang="en-US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MLflow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3000"/>
                        <a:buFont typeface="Arial"/>
                        <a:buNone/>
                      </a:pPr>
                      <a:r>
                        <a:rPr b="1" lang="en-US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Autodeploy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3000"/>
                        <a:buFont typeface="Arial"/>
                        <a:buNone/>
                      </a:pPr>
                      <a:r>
                        <a:rPr b="1" lang="en-US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Kubeflow/Airflow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9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Usability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Medium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High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Low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20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Built-in scheduling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Yes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20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Dynamic execution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Yes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Yes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20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Experiment tracking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Yes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Yes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Yes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20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Model versioning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Yes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Yes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Yes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20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Model checking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Yes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20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Orchestration</a:t>
                      </a: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-agnostic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Yes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Yes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71" name="Google Shape;171;g6e44f39b8e_0_3"/>
          <p:cNvSpPr txBox="1"/>
          <p:nvPr/>
        </p:nvSpPr>
        <p:spPr>
          <a:xfrm>
            <a:off x="430950" y="4768025"/>
            <a:ext cx="8090400" cy="109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rgbClr val="124484"/>
                </a:solidFill>
                <a:latin typeface="Calibri"/>
                <a:ea typeface="Calibri"/>
                <a:cs typeface="Calibri"/>
                <a:sym typeface="Calibri"/>
              </a:rPr>
              <a:t>- Pre-deployment (steps required for getting a model): MLflow, Autodeploy.</a:t>
            </a:r>
            <a:endParaRPr sz="1600">
              <a:solidFill>
                <a:srgbClr val="12448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rgbClr val="124484"/>
                </a:solidFill>
                <a:latin typeface="Calibri"/>
                <a:ea typeface="Calibri"/>
                <a:cs typeface="Calibri"/>
                <a:sym typeface="Calibri"/>
              </a:rPr>
              <a:t>- Deployment (put a model into production): MLflow, Autodeploy, Kubeflow/Airflow.</a:t>
            </a:r>
            <a:endParaRPr sz="1600">
              <a:solidFill>
                <a:srgbClr val="12448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rgbClr val="124484"/>
                </a:solidFill>
                <a:latin typeface="Calibri"/>
                <a:ea typeface="Calibri"/>
                <a:cs typeface="Calibri"/>
                <a:sym typeface="Calibri"/>
              </a:rPr>
              <a:t>- Post-Deployment (check the model's health): Autodeploy.</a:t>
            </a:r>
            <a:endParaRPr sz="1600">
              <a:solidFill>
                <a:srgbClr val="12448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rgbClr val="124484"/>
                </a:solidFill>
                <a:latin typeface="Calibri"/>
                <a:ea typeface="Calibri"/>
                <a:cs typeface="Calibri"/>
                <a:sym typeface="Calibri"/>
              </a:rPr>
              <a:t>- Ease of use: Autodeploy &gt; MLflow &gt; Kubeflow</a:t>
            </a:r>
            <a:r>
              <a:rPr lang="en-US" sz="16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/Airflow</a:t>
            </a:r>
            <a:r>
              <a:rPr lang="en-US" sz="1600">
                <a:solidFill>
                  <a:srgbClr val="124484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600">
              <a:solidFill>
                <a:srgbClr val="12448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Google Shape;172;g6e44f39b8e_0_3"/>
          <p:cNvSpPr txBox="1"/>
          <p:nvPr/>
        </p:nvSpPr>
        <p:spPr>
          <a:xfrm>
            <a:off x="5145150" y="5645075"/>
            <a:ext cx="3940500" cy="91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1" lang="en-US" sz="2000">
                <a:solidFill>
                  <a:srgbClr val="124484"/>
                </a:solidFill>
                <a:latin typeface="Calibri"/>
                <a:ea typeface="Calibri"/>
                <a:cs typeface="Calibri"/>
                <a:sym typeface="Calibri"/>
              </a:rPr>
              <a:t>Autodeploy’s main goals are usability, integration for deployment and real-time checking</a:t>
            </a:r>
            <a:endParaRPr b="1" i="1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g6e44f39b8e_0_3"/>
          <p:cNvSpPr txBox="1"/>
          <p:nvPr/>
        </p:nvSpPr>
        <p:spPr>
          <a:xfrm>
            <a:off x="2259750" y="4403300"/>
            <a:ext cx="2859300" cy="3435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en-US">
                <a:solidFill>
                  <a:srgbClr val="124484"/>
                </a:solidFill>
                <a:latin typeface="Calibri"/>
                <a:ea typeface="Calibri"/>
                <a:cs typeface="Calibri"/>
                <a:sym typeface="Calibri"/>
              </a:rPr>
              <a:t>Most appropriate tools for:</a:t>
            </a:r>
            <a:endParaRPr i="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59717d3b96_0_1008"/>
          <p:cNvSpPr txBox="1"/>
          <p:nvPr/>
        </p:nvSpPr>
        <p:spPr>
          <a:xfrm>
            <a:off x="91450" y="-20151"/>
            <a:ext cx="89286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>
                <a:solidFill>
                  <a:srgbClr val="124484"/>
                </a:solidFill>
                <a:latin typeface="Calibri"/>
                <a:ea typeface="Calibri"/>
                <a:cs typeface="Calibri"/>
                <a:sym typeface="Calibri"/>
              </a:rPr>
              <a:t>Autodeploy: High-level overview</a:t>
            </a:r>
            <a:endParaRPr b="0" i="0" sz="3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g59717d3b96_0_1008"/>
          <p:cNvSpPr txBox="1"/>
          <p:nvPr/>
        </p:nvSpPr>
        <p:spPr>
          <a:xfrm>
            <a:off x="3180050" y="5967825"/>
            <a:ext cx="3369600" cy="91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1" lang="en-US" sz="1800">
                <a:solidFill>
                  <a:srgbClr val="124484"/>
                </a:solidFill>
                <a:latin typeface="Calibri"/>
                <a:ea typeface="Calibri"/>
                <a:cs typeface="Calibri"/>
                <a:sym typeface="Calibri"/>
              </a:rPr>
              <a:t>Autodeploy comprises three pillars</a:t>
            </a:r>
            <a:endParaRPr b="1" i="1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0" name="Google Shape;180;g59717d3b96_0_10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13749"/>
            <a:ext cx="8839200" cy="47894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g6d92c57742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380" y="60025"/>
            <a:ext cx="8996868" cy="6797976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g6d92c57742_0_0"/>
          <p:cNvSpPr txBox="1"/>
          <p:nvPr/>
        </p:nvSpPr>
        <p:spPr>
          <a:xfrm>
            <a:off x="144675" y="152375"/>
            <a:ext cx="2439300" cy="91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1" lang="en-US" sz="2000">
                <a:solidFill>
                  <a:srgbClr val="124484"/>
                </a:solidFill>
                <a:latin typeface="Calibri"/>
                <a:ea typeface="Calibri"/>
                <a:cs typeface="Calibri"/>
                <a:sym typeface="Calibri"/>
              </a:rPr>
              <a:t>End-to-end use case</a:t>
            </a:r>
            <a:endParaRPr b="1" i="1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6d92c57742_0_17"/>
          <p:cNvSpPr txBox="1"/>
          <p:nvPr/>
        </p:nvSpPr>
        <p:spPr>
          <a:xfrm>
            <a:off x="91450" y="-20151"/>
            <a:ext cx="89286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>
                <a:solidFill>
                  <a:srgbClr val="124484"/>
                </a:solidFill>
                <a:latin typeface="Calibri"/>
                <a:ea typeface="Calibri"/>
                <a:cs typeface="Calibri"/>
                <a:sym typeface="Calibri"/>
              </a:rPr>
              <a:t>Setup and deployment</a:t>
            </a:r>
            <a:endParaRPr b="0" i="0" sz="3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2" name="Google Shape;192;g6d92c57742_0_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900" y="2518575"/>
            <a:ext cx="8530650" cy="3640275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g6d92c57742_0_17"/>
          <p:cNvSpPr txBox="1"/>
          <p:nvPr/>
        </p:nvSpPr>
        <p:spPr>
          <a:xfrm>
            <a:off x="2093725" y="993450"/>
            <a:ext cx="4935300" cy="146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en-US" sz="1800">
                <a:solidFill>
                  <a:srgbClr val="124484"/>
                </a:solidFill>
                <a:latin typeface="Calibri"/>
                <a:ea typeface="Calibri"/>
                <a:cs typeface="Calibri"/>
                <a:sym typeface="Calibri"/>
              </a:rPr>
              <a:t>Design nested and parallel workflows: </a:t>
            </a:r>
            <a:r>
              <a:rPr b="1" i="1" lang="en-US">
                <a:solidFill>
                  <a:srgbClr val="124484"/>
                </a:solidFill>
                <a:latin typeface="Calibri"/>
                <a:ea typeface="Calibri"/>
                <a:cs typeface="Calibri"/>
                <a:sym typeface="Calibri"/>
              </a:rPr>
              <a:t>Each node is a computation function, e.g preprocessing or modeling. They can be run following the user ordering design. Besides, each node is a docker container (environment) inside a workflow (rectangle in the following picture). Finally, each workflow has its own checker (behaviour) or tracker (metadata).</a:t>
            </a:r>
            <a:endParaRPr b="1" i="1">
              <a:solidFill>
                <a:srgbClr val="12448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1" sz="1800">
              <a:solidFill>
                <a:srgbClr val="12448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i="1" sz="1800">
              <a:solidFill>
                <a:srgbClr val="12448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g6d92c57742_0_17"/>
          <p:cNvSpPr/>
          <p:nvPr/>
        </p:nvSpPr>
        <p:spPr>
          <a:xfrm>
            <a:off x="437975" y="2211225"/>
            <a:ext cx="363300" cy="320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g6d92c57742_0_17"/>
          <p:cNvSpPr/>
          <p:nvPr/>
        </p:nvSpPr>
        <p:spPr>
          <a:xfrm>
            <a:off x="1047575" y="2211225"/>
            <a:ext cx="363300" cy="320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96" name="Google Shape;196;g6d92c57742_0_17"/>
          <p:cNvCxnSpPr>
            <a:stCxn id="195" idx="5"/>
          </p:cNvCxnSpPr>
          <p:nvPr/>
        </p:nvCxnSpPr>
        <p:spPr>
          <a:xfrm>
            <a:off x="1357671" y="2484704"/>
            <a:ext cx="1248900" cy="890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7" name="Google Shape;197;g6d92c57742_0_17"/>
          <p:cNvCxnSpPr>
            <a:stCxn id="194" idx="4"/>
          </p:cNvCxnSpPr>
          <p:nvPr/>
        </p:nvCxnSpPr>
        <p:spPr>
          <a:xfrm>
            <a:off x="619625" y="2531625"/>
            <a:ext cx="202800" cy="1388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8" name="Google Shape;198;g6d92c57742_0_17"/>
          <p:cNvSpPr txBox="1"/>
          <p:nvPr/>
        </p:nvSpPr>
        <p:spPr>
          <a:xfrm>
            <a:off x="224325" y="1922800"/>
            <a:ext cx="823200" cy="1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Checker</a:t>
            </a:r>
            <a:endParaRPr sz="1100"/>
          </a:p>
        </p:txBody>
      </p:sp>
      <p:sp>
        <p:nvSpPr>
          <p:cNvPr id="199" name="Google Shape;199;g6d92c57742_0_17"/>
          <p:cNvSpPr txBox="1"/>
          <p:nvPr/>
        </p:nvSpPr>
        <p:spPr>
          <a:xfrm>
            <a:off x="986325" y="1922800"/>
            <a:ext cx="823200" cy="1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Tracker</a:t>
            </a:r>
            <a:endParaRPr sz="11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6d92c57742_0_23"/>
          <p:cNvSpPr txBox="1"/>
          <p:nvPr/>
        </p:nvSpPr>
        <p:spPr>
          <a:xfrm>
            <a:off x="91450" y="437049"/>
            <a:ext cx="89286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>
                <a:solidFill>
                  <a:srgbClr val="124484"/>
                </a:solidFill>
                <a:latin typeface="Calibri"/>
                <a:ea typeface="Calibri"/>
                <a:cs typeface="Calibri"/>
                <a:sym typeface="Calibri"/>
              </a:rPr>
              <a:t>Tracking: </a:t>
            </a:r>
            <a:r>
              <a:rPr lang="en-US" sz="2400">
                <a:solidFill>
                  <a:srgbClr val="124484"/>
                </a:solidFill>
                <a:latin typeface="Calibri"/>
                <a:ea typeface="Calibri"/>
                <a:cs typeface="Calibri"/>
                <a:sym typeface="Calibri"/>
              </a:rPr>
              <a:t>Save any </a:t>
            </a:r>
            <a:r>
              <a:rPr lang="en-US" sz="24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workflow </a:t>
            </a:r>
            <a:r>
              <a:rPr lang="en-US" sz="2400">
                <a:solidFill>
                  <a:srgbClr val="124484"/>
                </a:solidFill>
                <a:latin typeface="Calibri"/>
                <a:ea typeface="Calibri"/>
                <a:cs typeface="Calibri"/>
                <a:sym typeface="Calibri"/>
              </a:rPr>
              <a:t>metadata for future analysis</a:t>
            </a:r>
            <a:endParaRPr sz="2400">
              <a:solidFill>
                <a:srgbClr val="12448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000">
              <a:solidFill>
                <a:srgbClr val="12448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sz="3000">
              <a:solidFill>
                <a:srgbClr val="12448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5" name="Google Shape;205;g6d92c57742_0_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2575" y="1614600"/>
            <a:ext cx="8466349" cy="4219987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g6d92c57742_0_23"/>
          <p:cNvSpPr txBox="1"/>
          <p:nvPr/>
        </p:nvSpPr>
        <p:spPr>
          <a:xfrm>
            <a:off x="2726500" y="801175"/>
            <a:ext cx="3976200" cy="68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en-US" sz="1800">
                <a:solidFill>
                  <a:srgbClr val="124484"/>
                </a:solidFill>
                <a:latin typeface="Calibri"/>
                <a:ea typeface="Calibri"/>
                <a:cs typeface="Calibri"/>
                <a:sym typeface="Calibri"/>
              </a:rPr>
              <a:t>This module logs intermediate results belonging to a workflow such as, settings, metrics, statistics, scores, etc.</a:t>
            </a:r>
            <a:endParaRPr b="1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124484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124484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2015-10-15T16:12:52Z</dcterms:created>
  <dc:creator>ahafner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Presentación en pantalla (4:3)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8</vt:i4>
  </property>
</Properties>
</file>